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44"/>
  </p:notesMasterIdLst>
  <p:handoutMasterIdLst>
    <p:handoutMasterId r:id="rId45"/>
  </p:handoutMasterIdLst>
  <p:sldIdLst>
    <p:sldId id="256" r:id="rId2"/>
    <p:sldId id="303" r:id="rId3"/>
    <p:sldId id="317" r:id="rId4"/>
    <p:sldId id="298" r:id="rId5"/>
    <p:sldId id="313" r:id="rId6"/>
    <p:sldId id="312" r:id="rId7"/>
    <p:sldId id="311" r:id="rId8"/>
    <p:sldId id="270" r:id="rId9"/>
    <p:sldId id="271" r:id="rId10"/>
    <p:sldId id="314" r:id="rId11"/>
    <p:sldId id="272" r:id="rId12"/>
    <p:sldId id="273" r:id="rId13"/>
    <p:sldId id="274" r:id="rId14"/>
    <p:sldId id="275" r:id="rId15"/>
    <p:sldId id="310" r:id="rId16"/>
    <p:sldId id="307" r:id="rId17"/>
    <p:sldId id="276" r:id="rId18"/>
    <p:sldId id="277" r:id="rId19"/>
    <p:sldId id="278" r:id="rId20"/>
    <p:sldId id="304" r:id="rId21"/>
    <p:sldId id="280" r:id="rId22"/>
    <p:sldId id="281" r:id="rId23"/>
    <p:sldId id="282" r:id="rId24"/>
    <p:sldId id="283" r:id="rId25"/>
    <p:sldId id="284" r:id="rId26"/>
    <p:sldId id="285" r:id="rId27"/>
    <p:sldId id="31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305" r:id="rId36"/>
    <p:sldId id="293" r:id="rId37"/>
    <p:sldId id="309" r:id="rId38"/>
    <p:sldId id="308" r:id="rId39"/>
    <p:sldId id="294" r:id="rId40"/>
    <p:sldId id="306" r:id="rId41"/>
    <p:sldId id="316" r:id="rId42"/>
    <p:sldId id="269" r:id="rId43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A5241C"/>
    <a:srgbClr val="900000"/>
    <a:srgbClr val="F2CCCC"/>
    <a:srgbClr val="E3E4E6"/>
    <a:srgbClr val="E6E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7" autoAdjust="0"/>
    <p:restoredTop sz="62344" autoAdjust="0"/>
  </p:normalViewPr>
  <p:slideViewPr>
    <p:cSldViewPr snapToGrid="0">
      <p:cViewPr varScale="1">
        <p:scale>
          <a:sx n="69" d="100"/>
          <a:sy n="69" d="100"/>
        </p:scale>
        <p:origin x="214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70" d="100"/>
        <a:sy n="170" d="100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366" y="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-1" y="0"/>
            <a:ext cx="4021294" cy="513508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686B2161-D71E-42A4-B0E5-988F9A3CC57A}" type="datetimeFigureOut">
              <a:rPr lang="de-AT" smtClean="0"/>
              <a:t>24.10.2025</a:t>
            </a:fld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5" y="9721108"/>
            <a:ext cx="3076363" cy="513507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96652249-12CB-4AEE-9489-466F2F4B5CA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35405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DC039-5211-49F9-A233-BB8B423E6A20}" type="datetimeFigureOut">
              <a:rPr lang="de-DE" smtClean="0"/>
              <a:t>24.10.2025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73045-65AA-4481-8107-439D206695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8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981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Im Imperfekt sprachlich oft die größten Wortveränderungen:</a:t>
            </a:r>
          </a:p>
          <a:p>
            <a:endParaRPr lang="de-DE" dirty="0"/>
          </a:p>
          <a:p>
            <a:r>
              <a:rPr lang="de-DE" dirty="0"/>
              <a:t>Ich</a:t>
            </a:r>
            <a:r>
              <a:rPr lang="de-DE" baseline="0" dirty="0"/>
              <a:t> </a:t>
            </a:r>
            <a:r>
              <a:rPr lang="de-DE" b="1" baseline="0" dirty="0"/>
              <a:t>komme</a:t>
            </a:r>
            <a:r>
              <a:rPr lang="de-DE" baseline="0" dirty="0"/>
              <a:t> nach Hause   -   ich bin nach Hause </a:t>
            </a:r>
            <a:r>
              <a:rPr lang="de-DE" b="1" baseline="0" dirty="0"/>
              <a:t>gekommen</a:t>
            </a:r>
            <a:r>
              <a:rPr lang="de-DE" baseline="0" dirty="0"/>
              <a:t>  -  ich </a:t>
            </a:r>
            <a:r>
              <a:rPr lang="de-DE" b="1" baseline="0" dirty="0"/>
              <a:t>kam</a:t>
            </a:r>
            <a:r>
              <a:rPr lang="de-DE" baseline="0" dirty="0"/>
              <a:t> nach Hause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911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720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1745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Säulendiagramme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890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720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Zur</a:t>
            </a:r>
            <a:r>
              <a:rPr lang="de-DE" baseline="0" dirty="0"/>
              <a:t> Auswahl und Einschätzung der Expert*innen für die Prüfung später gleich mehr.</a:t>
            </a:r>
          </a:p>
          <a:p>
            <a:endParaRPr lang="de-DE" baseline="0" dirty="0"/>
          </a:p>
          <a:p>
            <a:r>
              <a:rPr lang="de-DE" baseline="0" dirty="0"/>
              <a:t>Wir schauen erst: Was müssen Sie können, um einen A2 Text prüfen zu können. </a:t>
            </a:r>
            <a:endParaRPr lang="de-DE" dirty="0"/>
          </a:p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Einfache Texte verstehen</a:t>
            </a:r>
            <a:r>
              <a:rPr lang="de-DE" baseline="0" dirty="0"/>
              <a:t> und/oder lesen</a:t>
            </a: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konkrete</a:t>
            </a:r>
            <a:r>
              <a:rPr lang="de-DE" baseline="0" dirty="0"/>
              <a:t> oder v</a:t>
            </a:r>
            <a:r>
              <a:rPr lang="de-DE" dirty="0"/>
              <a:t>ertraute Themen</a:t>
            </a:r>
            <a:r>
              <a:rPr lang="de-DE" baseline="0" dirty="0"/>
              <a:t> in Alltagssprache</a:t>
            </a:r>
          </a:p>
          <a:p>
            <a:pPr marL="171450" indent="-171450">
              <a:buFontTx/>
              <a:buChar char="-"/>
            </a:pPr>
            <a:r>
              <a:rPr lang="de-DE" baseline="0" dirty="0"/>
              <a:t>Fremdwörter, die im allgemeinen Sprachgebrauch oder in ihrem persönlichen Themenkontext bekannt sind</a:t>
            </a:r>
          </a:p>
          <a:p>
            <a:pPr marL="171450" indent="-171450">
              <a:buFontTx/>
              <a:buChar char="-"/>
            </a:pPr>
            <a:r>
              <a:rPr lang="de-DE" baseline="0" dirty="0"/>
              <a:t>Grundtypen der brieflichen Kommunikation verstehen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9406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258E0-DBA1-1A5A-1A9B-4CDEEDDA6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93985D7-37FC-924C-5CA4-A3EDB6D14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6AB6867-96B4-822B-716F-335287417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Zur</a:t>
            </a:r>
            <a:r>
              <a:rPr lang="de-DE" baseline="0" dirty="0"/>
              <a:t> Auswahl und Einschätzung der Expert*innen für die Prüfung später gleich mehr.</a:t>
            </a:r>
          </a:p>
          <a:p>
            <a:endParaRPr lang="de-DE" baseline="0" dirty="0"/>
          </a:p>
          <a:p>
            <a:r>
              <a:rPr lang="de-DE" baseline="0" dirty="0"/>
              <a:t>Wir schauen erst: Was müssen Sie können, um einen A2 Text prüfen zu können. </a:t>
            </a:r>
            <a:endParaRPr lang="de-DE" dirty="0"/>
          </a:p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Einfache Texte verstehen</a:t>
            </a:r>
            <a:r>
              <a:rPr lang="de-DE" baseline="0" dirty="0"/>
              <a:t> und/oder lesen</a:t>
            </a: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konkrete</a:t>
            </a:r>
            <a:r>
              <a:rPr lang="de-DE" baseline="0" dirty="0"/>
              <a:t> oder v</a:t>
            </a:r>
            <a:r>
              <a:rPr lang="de-DE" dirty="0"/>
              <a:t>ertraute Themen</a:t>
            </a:r>
            <a:r>
              <a:rPr lang="de-DE" baseline="0" dirty="0"/>
              <a:t> in Alltagssprache</a:t>
            </a:r>
          </a:p>
          <a:p>
            <a:pPr marL="171450" indent="-171450">
              <a:buFontTx/>
              <a:buChar char="-"/>
            </a:pPr>
            <a:r>
              <a:rPr lang="de-DE" baseline="0" dirty="0"/>
              <a:t>Fremdwörter, die im allgemeinen Sprachgebrauch oder in ihrem persönlichen Themenkontext bekannt sind</a:t>
            </a:r>
          </a:p>
          <a:p>
            <a:pPr marL="171450" indent="-171450">
              <a:buFontTx/>
              <a:buChar char="-"/>
            </a:pPr>
            <a:r>
              <a:rPr lang="de-DE" baseline="0" dirty="0"/>
              <a:t>Grundtypen der brieflichen Kommunikation verstehen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100649-7821-7276-B2CC-11F929A89C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5128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einfache, leicht verständliche</a:t>
            </a:r>
            <a:r>
              <a:rPr lang="de-DE" baseline="0" dirty="0"/>
              <a:t> Sprache &gt;&gt;&gt; wie sie in den Kriterien definiert ist</a:t>
            </a:r>
          </a:p>
          <a:p>
            <a:pPr marL="0" indent="0">
              <a:buFontTx/>
              <a:buNone/>
            </a:pPr>
            <a:br>
              <a:rPr lang="de-DE" baseline="0" dirty="0"/>
            </a:br>
            <a:r>
              <a:rPr lang="de-DE" baseline="0" dirty="0"/>
              <a:t>&gt;&gt;&gt;&gt;  Vorschriften, Anleitungen, Medieninformationen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137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Zwar grundsätzlich kurze und einfache Informationen:</a:t>
            </a:r>
            <a:r>
              <a:rPr lang="de-DE" baseline="0" dirty="0"/>
              <a:t> Text + Bild</a:t>
            </a:r>
          </a:p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9966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Aber auch längere Texte,</a:t>
            </a:r>
            <a:r>
              <a:rPr lang="de-DE" baseline="0" dirty="0"/>
              <a:t> die über die Kerninformationen hinausgehen und </a:t>
            </a:r>
            <a:br>
              <a:rPr lang="de-DE" baseline="0" dirty="0"/>
            </a:br>
            <a:r>
              <a:rPr lang="de-DE" baseline="0" dirty="0"/>
              <a:t>auch einen Wissensaufbau herbeiführen.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9966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Logische</a:t>
            </a:r>
            <a:r>
              <a:rPr lang="de-DE" baseline="0" dirty="0"/>
              <a:t> Reihenfolge beachten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728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Große Transferleistung</a:t>
            </a:r>
            <a:r>
              <a:rPr lang="de-DE" baseline="0" dirty="0"/>
              <a:t> gefordert</a:t>
            </a:r>
          </a:p>
          <a:p>
            <a:endParaRPr lang="de-DE" baseline="0" dirty="0"/>
          </a:p>
          <a:p>
            <a:r>
              <a:rPr lang="de-DE" baseline="0" dirty="0"/>
              <a:t>Kulturelles Wissen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633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- Personalpronomen</a:t>
            </a:r>
            <a:r>
              <a:rPr lang="de-DE" dirty="0">
                <a:solidFill>
                  <a:srgbClr val="FF0000"/>
                </a:solidFill>
              </a:rPr>
              <a:t>: Das Auto Steht vor dem Haus.</a:t>
            </a:r>
            <a:r>
              <a:rPr lang="de-DE" baseline="0" dirty="0">
                <a:solidFill>
                  <a:srgbClr val="FF0000"/>
                </a:solidFill>
              </a:rPr>
              <a:t> </a:t>
            </a:r>
            <a:r>
              <a:rPr lang="de-DE" b="1" baseline="0" dirty="0">
                <a:solidFill>
                  <a:srgbClr val="FF0000"/>
                </a:solidFill>
              </a:rPr>
              <a:t>Es</a:t>
            </a:r>
            <a:r>
              <a:rPr lang="de-DE" baseline="0" dirty="0">
                <a:solidFill>
                  <a:srgbClr val="FF0000"/>
                </a:solidFill>
              </a:rPr>
              <a:t> ist rot.</a:t>
            </a:r>
            <a:br>
              <a:rPr lang="de-DE" baseline="0" dirty="0">
                <a:solidFill>
                  <a:srgbClr val="FF0000"/>
                </a:solidFill>
              </a:rPr>
            </a:br>
            <a:r>
              <a:rPr lang="de-DE" dirty="0"/>
              <a:t>- Possessivpronomen: </a:t>
            </a:r>
            <a:r>
              <a:rPr lang="de-DE" b="1" dirty="0"/>
              <a:t>Das</a:t>
            </a:r>
            <a:r>
              <a:rPr lang="de-DE" dirty="0"/>
              <a:t> ist </a:t>
            </a:r>
            <a:r>
              <a:rPr lang="de-DE" dirty="0">
                <a:solidFill>
                  <a:srgbClr val="FF0000"/>
                </a:solidFill>
              </a:rPr>
              <a:t>meine / unsere Katze 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/>
              <a:t>- Demonstrativpronomen: </a:t>
            </a:r>
            <a:r>
              <a:rPr lang="de-DE" b="1" dirty="0">
                <a:solidFill>
                  <a:srgbClr val="FF0000"/>
                </a:solidFill>
              </a:rPr>
              <a:t>Dieser</a:t>
            </a:r>
            <a:r>
              <a:rPr lang="de-DE" baseline="0" dirty="0">
                <a:solidFill>
                  <a:srgbClr val="FF0000"/>
                </a:solidFill>
              </a:rPr>
              <a:t> konnte nicht fahren</a:t>
            </a:r>
            <a:br>
              <a:rPr lang="de-DE" baseline="0" dirty="0">
                <a:solidFill>
                  <a:srgbClr val="FF0000"/>
                </a:solidFill>
              </a:rPr>
            </a:br>
            <a:r>
              <a:rPr lang="de-DE" dirty="0"/>
              <a:t>- Reflexivpronomen: Max und Julia haben </a:t>
            </a:r>
            <a:r>
              <a:rPr lang="de-DE" b="1" dirty="0"/>
              <a:t>sich</a:t>
            </a:r>
            <a:r>
              <a:rPr lang="de-DE" dirty="0"/>
              <a:t> verliebt</a:t>
            </a:r>
            <a:br>
              <a:rPr lang="de-DE" dirty="0"/>
            </a:br>
            <a:r>
              <a:rPr lang="de-DE" dirty="0"/>
              <a:t>- Relativpronomen: </a:t>
            </a:r>
            <a:r>
              <a:rPr lang="de-DE" dirty="0">
                <a:solidFill>
                  <a:srgbClr val="FF0000"/>
                </a:solidFill>
              </a:rPr>
              <a:t>Das ist das Haus, </a:t>
            </a:r>
            <a:r>
              <a:rPr lang="de-DE" b="1" dirty="0">
                <a:solidFill>
                  <a:srgbClr val="FF0000"/>
                </a:solidFill>
              </a:rPr>
              <a:t>das</a:t>
            </a:r>
            <a:r>
              <a:rPr lang="de-DE" dirty="0">
                <a:solidFill>
                  <a:srgbClr val="FF0000"/>
                </a:solidFill>
              </a:rPr>
              <a:t> ich meine.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/>
              <a:t>- Interrogativpronomen: </a:t>
            </a:r>
            <a:r>
              <a:rPr lang="de-DE" b="1" dirty="0"/>
              <a:t>W</a:t>
            </a:r>
            <a:r>
              <a:rPr lang="de-DE" b="1" dirty="0">
                <a:solidFill>
                  <a:srgbClr val="FF0000"/>
                </a:solidFill>
              </a:rPr>
              <a:t>essen</a:t>
            </a:r>
            <a:r>
              <a:rPr lang="de-DE" dirty="0">
                <a:solidFill>
                  <a:srgbClr val="FF0000"/>
                </a:solidFill>
              </a:rPr>
              <a:t> haus ist es</a:t>
            </a:r>
            <a:br>
              <a:rPr lang="de-DE" dirty="0"/>
            </a:br>
            <a:r>
              <a:rPr lang="de-DE" dirty="0"/>
              <a:t>- Indefinitpronomen: Kennst</a:t>
            </a:r>
            <a:r>
              <a:rPr lang="de-DE" baseline="0" dirty="0"/>
              <a:t> Du </a:t>
            </a:r>
            <a:r>
              <a:rPr lang="de-DE" b="1" baseline="0" dirty="0"/>
              <a:t>i</a:t>
            </a:r>
            <a:r>
              <a:rPr lang="de-DE" b="1" dirty="0"/>
              <a:t>rgendjemanden</a:t>
            </a:r>
            <a:r>
              <a:rPr lang="de-DE" dirty="0"/>
              <a:t> von ihnen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73045-65AA-4481-8107-439D206695EE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60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1224" y="4041774"/>
            <a:ext cx="6624639" cy="1461015"/>
          </a:xfrm>
        </p:spPr>
        <p:txBody>
          <a:bodyPr anchor="t">
            <a:noAutofit/>
          </a:bodyPr>
          <a:lstStyle>
            <a:lvl1pPr algn="l">
              <a:defRPr sz="5400" b="1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1224" y="5502789"/>
            <a:ext cx="6624640" cy="654052"/>
          </a:xfr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 dirty="0"/>
          </a:p>
        </p:txBody>
      </p:sp>
      <p:sp>
        <p:nvSpPr>
          <p:cNvPr id="9" name="Textfeld 8"/>
          <p:cNvSpPr txBox="1"/>
          <p:nvPr/>
        </p:nvSpPr>
        <p:spPr>
          <a:xfrm>
            <a:off x="3628230" y="1498617"/>
            <a:ext cx="4762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8000" b="0" spc="-300" dirty="0">
                <a:ln w="15875">
                  <a:noFill/>
                </a:ln>
                <a:solidFill>
                  <a:srgbClr val="A5241C"/>
                </a:solidFill>
                <a:latin typeface="+mj-lt"/>
              </a:rPr>
              <a:t>Lehrgang</a:t>
            </a:r>
            <a:endParaRPr lang="de-AT" sz="8800" b="0" spc="-300" dirty="0">
              <a:ln w="15875">
                <a:noFill/>
              </a:ln>
              <a:solidFill>
                <a:srgbClr val="A5241C"/>
              </a:solidFill>
              <a:latin typeface="+mj-lt"/>
            </a:endParaRP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7535863" y="0"/>
            <a:ext cx="4656137" cy="65436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04" y="1622013"/>
            <a:ext cx="3193225" cy="107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66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7"/>
          <p:cNvSpPr>
            <a:spLocks noGrp="1"/>
          </p:cNvSpPr>
          <p:nvPr>
            <p:ph type="pic" sz="quarter" idx="10"/>
          </p:nvPr>
        </p:nvSpPr>
        <p:spPr>
          <a:xfrm>
            <a:off x="838200" y="368299"/>
            <a:ext cx="10515600" cy="6084889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4" name="Rechteck 3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6624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87238" cy="6006919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35" name="Textfeld 34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14" name="Titel 27"/>
          <p:cNvSpPr>
            <a:spLocks noGrp="1"/>
          </p:cNvSpPr>
          <p:nvPr>
            <p:ph type="title"/>
          </p:nvPr>
        </p:nvSpPr>
        <p:spPr>
          <a:xfrm>
            <a:off x="567814" y="4221163"/>
            <a:ext cx="6968049" cy="1105314"/>
          </a:xfrm>
          <a:noFill/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chemeClr val="accent6">
                    <a:lumMod val="75000"/>
                  </a:schemeClr>
                </a:solidFill>
                <a:latin typeface="+mn-lt"/>
                <a:ea typeface="Fira Sans ExtraBold" panose="020B0903050000020004" pitchFamily="34" charset="0"/>
                <a:cs typeface="Open Sans Extrabold" panose="020B0906030804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Titelmasterformat durch Klicken bearbeiten</a:t>
            </a:r>
            <a:endParaRPr lang="de-AT" dirty="0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12" y="1423066"/>
            <a:ext cx="4990425" cy="16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17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27"/>
          <p:cNvSpPr>
            <a:spLocks noGrp="1"/>
          </p:cNvSpPr>
          <p:nvPr>
            <p:ph type="title" hasCustomPrompt="1"/>
          </p:nvPr>
        </p:nvSpPr>
        <p:spPr>
          <a:xfrm>
            <a:off x="1080001" y="1548148"/>
            <a:ext cx="6444750" cy="1080000"/>
          </a:xfrm>
          <a:noFill/>
        </p:spPr>
        <p:txBody>
          <a:bodyPr/>
          <a:lstStyle>
            <a:lvl1pPr algn="l">
              <a:lnSpc>
                <a:spcPct val="100000"/>
              </a:lnSpc>
              <a:defRPr lang="de-AT" dirty="0">
                <a:solidFill>
                  <a:srgbClr val="C00000"/>
                </a:solidFill>
              </a:defRPr>
            </a:lvl1pPr>
          </a:lstStyle>
          <a:p>
            <a:r>
              <a:rPr lang="de-DE" dirty="0"/>
              <a:t>Titel - Text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080001" y="3067050"/>
            <a:ext cx="6444750" cy="3219450"/>
          </a:xfrm>
        </p:spPr>
        <p:txBody>
          <a:bodyPr/>
          <a:lstStyle>
            <a:lvl1pPr marL="228600" indent="-228600"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Fira Sans" panose="020B0503050000020004" pitchFamily="34" charset="0"/>
                <a:ea typeface="Fira Sans" panose="020B0503050000020004" pitchFamily="34" charset="0"/>
              </a:defRPr>
            </a:lvl1pPr>
            <a:lvl2pPr marL="685800" indent="-228600"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Fira Sans" panose="020B0503050000020004" pitchFamily="34" charset="0"/>
                <a:ea typeface="Fira Sans" panose="020B0503050000020004" pitchFamily="34" charset="0"/>
              </a:defRPr>
            </a:lvl2pPr>
            <a:lvl3pPr marL="1143000" indent="-228600"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Fira Sans" panose="020B0503050000020004" pitchFamily="34" charset="0"/>
                <a:ea typeface="Fira Sans" panose="020B0503050000020004" pitchFamily="34" charset="0"/>
              </a:defRPr>
            </a:lvl3pPr>
            <a:lvl4pPr marL="1600200" indent="-228600"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Fira Sans" panose="020B0503050000020004" pitchFamily="34" charset="0"/>
                <a:ea typeface="Fira Sans" panose="020B0503050000020004" pitchFamily="34" charset="0"/>
              </a:defRPr>
            </a:lvl4pPr>
            <a:lvl5pPr marL="2057400" indent="-228600">
              <a:spcAft>
                <a:spcPts val="600"/>
              </a:spcAft>
              <a:buFont typeface="Wingdings" panose="05000000000000000000" pitchFamily="2" charset="2"/>
              <a:buChar char="§"/>
              <a:defRPr>
                <a:latin typeface="Fira Sans" panose="020B0503050000020004" pitchFamily="34" charset="0"/>
                <a:ea typeface="Fira Sans" panose="020B05030500000200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838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4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1079248" y="0"/>
            <a:ext cx="11112752" cy="6858000"/>
          </a:xfrm>
          <a:prstGeom prst="rect">
            <a:avLst/>
          </a:prstGeom>
          <a:solidFill>
            <a:srgbClr val="E3E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0"/>
          </p:nvPr>
        </p:nvSpPr>
        <p:spPr>
          <a:xfrm>
            <a:off x="1079247" y="0"/>
            <a:ext cx="11112753" cy="6857999"/>
          </a:xfrm>
        </p:spPr>
        <p:txBody>
          <a:bodyPr/>
          <a:lstStyle/>
          <a:p>
            <a:r>
              <a:rPr lang="de-DE" dirty="0"/>
              <a:t>Bild durch Klicken auf Symbol hinzufügen</a:t>
            </a:r>
            <a:endParaRPr lang="de-AT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8425"/>
            <a:ext cx="1080000" cy="108000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8915398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8425"/>
            <a:ext cx="1080000" cy="1080000"/>
          </a:xfrm>
          <a:prstGeom prst="rect">
            <a:avLst/>
          </a:prstGeom>
        </p:spPr>
      </p:pic>
      <p:sp>
        <p:nvSpPr>
          <p:cNvPr id="12" name="Textfeld 11"/>
          <p:cNvSpPr txBox="1"/>
          <p:nvPr userDrawn="1"/>
        </p:nvSpPr>
        <p:spPr>
          <a:xfrm>
            <a:off x="8915398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8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080001" y="3018009"/>
            <a:ext cx="5015999" cy="3439882"/>
          </a:xfrm>
        </p:spPr>
        <p:txBody>
          <a:bodyPr anchor="t"/>
          <a:lstStyle>
            <a:lvl1pPr>
              <a:defRPr>
                <a:solidFill>
                  <a:schemeClr val="accent6">
                    <a:lumMod val="2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2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2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2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0" name="Titel 27"/>
          <p:cNvSpPr>
            <a:spLocks noGrp="1"/>
          </p:cNvSpPr>
          <p:nvPr>
            <p:ph type="title" hasCustomPrompt="1"/>
          </p:nvPr>
        </p:nvSpPr>
        <p:spPr>
          <a:xfrm>
            <a:off x="1079999" y="1556836"/>
            <a:ext cx="6455864" cy="1080001"/>
          </a:xfrm>
          <a:noFill/>
        </p:spPr>
        <p:txBody>
          <a:bodyPr/>
          <a:lstStyle>
            <a:lvl1pPr algn="l">
              <a:lnSpc>
                <a:spcPct val="100000"/>
              </a:lnSpc>
              <a:defRPr sz="4400">
                <a:solidFill>
                  <a:srgbClr val="C00000"/>
                </a:solidFill>
              </a:defRPr>
            </a:lvl1pPr>
          </a:lstStyle>
          <a:p>
            <a:r>
              <a:rPr lang="de-DE" dirty="0"/>
              <a:t>Bild + Text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56838"/>
            <a:ext cx="1080000" cy="1080000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>
            <a:off x="7524750" y="1548148"/>
            <a:ext cx="4667250" cy="5309852"/>
          </a:xfrm>
          <a:prstGeom prst="rect">
            <a:avLst/>
          </a:prstGeom>
          <a:solidFill>
            <a:srgbClr val="E3E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11"/>
          </p:nvPr>
        </p:nvSpPr>
        <p:spPr>
          <a:xfrm>
            <a:off x="7535862" y="1548148"/>
            <a:ext cx="4656138" cy="5309852"/>
          </a:xfrm>
        </p:spPr>
        <p:txBody>
          <a:bodyPr/>
          <a:lstStyle/>
          <a:p>
            <a:r>
              <a:rPr lang="de-DE" dirty="0"/>
              <a:t>Bild durch Klicken auf Symbol hinzufügen</a:t>
            </a:r>
            <a:endParaRPr lang="de-AT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8910260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8910260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6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080001" y="3018009"/>
            <a:ext cx="6444749" cy="3439882"/>
          </a:xfrm>
        </p:spPr>
        <p:txBody>
          <a:bodyPr anchor="t"/>
          <a:lstStyle>
            <a:lvl1pPr>
              <a:defRPr>
                <a:solidFill>
                  <a:schemeClr val="accent6">
                    <a:lumMod val="2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2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2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2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0" name="Titel 27"/>
          <p:cNvSpPr>
            <a:spLocks noGrp="1"/>
          </p:cNvSpPr>
          <p:nvPr>
            <p:ph type="title" hasCustomPrompt="1"/>
          </p:nvPr>
        </p:nvSpPr>
        <p:spPr>
          <a:xfrm>
            <a:off x="1079999" y="1556836"/>
            <a:ext cx="6455864" cy="1080001"/>
          </a:xfrm>
          <a:noFill/>
        </p:spPr>
        <p:txBody>
          <a:bodyPr/>
          <a:lstStyle>
            <a:lvl1pPr algn="l">
              <a:lnSpc>
                <a:spcPct val="100000"/>
              </a:lnSpc>
              <a:defRPr sz="4400">
                <a:solidFill>
                  <a:srgbClr val="C00000"/>
                </a:solidFill>
              </a:defRPr>
            </a:lvl1pPr>
          </a:lstStyle>
          <a:p>
            <a:r>
              <a:rPr lang="de-DE" dirty="0"/>
              <a:t>Bild + Text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56838"/>
            <a:ext cx="1080000" cy="1080000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>
            <a:off x="7524750" y="0"/>
            <a:ext cx="4667250" cy="2636837"/>
          </a:xfrm>
          <a:prstGeom prst="rect">
            <a:avLst/>
          </a:prstGeom>
          <a:solidFill>
            <a:srgbClr val="E3E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11"/>
          </p:nvPr>
        </p:nvSpPr>
        <p:spPr>
          <a:xfrm>
            <a:off x="7535862" y="0"/>
            <a:ext cx="4656138" cy="2636837"/>
          </a:xfrm>
        </p:spPr>
        <p:txBody>
          <a:bodyPr/>
          <a:lstStyle/>
          <a:p>
            <a:r>
              <a:rPr lang="de-DE" dirty="0"/>
              <a:t>Bild durch Klicken auf Symbol hinzufügen</a:t>
            </a:r>
            <a:endParaRPr lang="de-AT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8910260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8910260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71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27"/>
          <p:cNvSpPr>
            <a:spLocks noGrp="1"/>
          </p:cNvSpPr>
          <p:nvPr>
            <p:ph type="title" hasCustomPrompt="1"/>
          </p:nvPr>
        </p:nvSpPr>
        <p:spPr>
          <a:xfrm>
            <a:off x="1079999" y="1556836"/>
            <a:ext cx="6455864" cy="1080001"/>
          </a:xfrm>
          <a:noFill/>
        </p:spPr>
        <p:txBody>
          <a:bodyPr/>
          <a:lstStyle>
            <a:lvl1pPr algn="l">
              <a:lnSpc>
                <a:spcPct val="100000"/>
              </a:lnSpc>
              <a:defRPr sz="4400">
                <a:solidFill>
                  <a:srgbClr val="C00000"/>
                </a:solidFill>
              </a:defRPr>
            </a:lvl1pPr>
          </a:lstStyle>
          <a:p>
            <a:r>
              <a:rPr lang="de-DE" dirty="0"/>
              <a:t>Bild + Text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56838"/>
            <a:ext cx="1080000" cy="1080000"/>
          </a:xfrm>
          <a:prstGeom prst="rect">
            <a:avLst/>
          </a:prstGeom>
        </p:spPr>
      </p:pic>
      <p:sp>
        <p:nvSpPr>
          <p:cNvPr id="17" name="Rechteck 16"/>
          <p:cNvSpPr/>
          <p:nvPr userDrawn="1"/>
        </p:nvSpPr>
        <p:spPr>
          <a:xfrm>
            <a:off x="1079999" y="2636838"/>
            <a:ext cx="5016795" cy="3678239"/>
          </a:xfrm>
          <a:prstGeom prst="rect">
            <a:avLst/>
          </a:prstGeom>
          <a:solidFill>
            <a:srgbClr val="E3E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Bildplatzhalter 7"/>
          <p:cNvSpPr>
            <a:spLocks noGrp="1"/>
          </p:cNvSpPr>
          <p:nvPr>
            <p:ph type="pic" sz="quarter" idx="11"/>
          </p:nvPr>
        </p:nvSpPr>
        <p:spPr>
          <a:xfrm>
            <a:off x="1079999" y="2636838"/>
            <a:ext cx="5016001" cy="3678239"/>
          </a:xfrm>
        </p:spPr>
        <p:txBody>
          <a:bodyPr/>
          <a:lstStyle/>
          <a:p>
            <a:r>
              <a:rPr lang="de-DE" dirty="0"/>
              <a:t>Bild durch Klicken auf Symbol hinzufügen</a:t>
            </a:r>
            <a:endParaRPr lang="de-AT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7535863" y="1556836"/>
            <a:ext cx="4075112" cy="473918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43910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ten - me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27"/>
          <p:cNvSpPr>
            <a:spLocks noGrp="1"/>
          </p:cNvSpPr>
          <p:nvPr>
            <p:ph type="title" hasCustomPrompt="1"/>
          </p:nvPr>
        </p:nvSpPr>
        <p:spPr>
          <a:xfrm>
            <a:off x="1080000" y="1558425"/>
            <a:ext cx="11112000" cy="1080000"/>
          </a:xfrm>
          <a:solidFill>
            <a:schemeClr val="bg1"/>
          </a:solidFill>
        </p:spPr>
        <p:txBody>
          <a:bodyPr/>
          <a:lstStyle>
            <a:lvl1pPr algn="l">
              <a:lnSpc>
                <a:spcPct val="100000"/>
              </a:lnSpc>
              <a:defRPr sz="4400">
                <a:solidFill>
                  <a:srgbClr val="C00000"/>
                </a:solidFill>
              </a:defRPr>
            </a:lvl1pPr>
          </a:lstStyle>
          <a:p>
            <a:r>
              <a:rPr lang="de-DE" dirty="0"/>
              <a:t>Titel – mehr Text</a:t>
            </a:r>
            <a:endParaRPr lang="de-AT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7535863" y="2990850"/>
            <a:ext cx="4075112" cy="3305174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1" name="Textfeld 10"/>
          <p:cNvSpPr txBox="1"/>
          <p:nvPr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58425"/>
            <a:ext cx="1080000" cy="1080000"/>
          </a:xfrm>
          <a:prstGeom prst="rect">
            <a:avLst/>
          </a:prstGeom>
        </p:spPr>
      </p:pic>
      <p:sp>
        <p:nvSpPr>
          <p:cNvPr id="12" name="Textfeld 11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2020888" y="2990850"/>
            <a:ext cx="4075112" cy="3305174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83558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8915398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bg1"/>
                </a:solidFill>
                <a:latin typeface="+mn-lt"/>
                <a:ea typeface="Roboto" pitchFamily="2" charset="0"/>
              </a:rPr>
              <a:t>www.capito.eu</a:t>
            </a:r>
            <a:endParaRPr lang="de-AT" sz="2000" b="0" dirty="0">
              <a:solidFill>
                <a:schemeClr val="bg1"/>
              </a:solidFill>
              <a:latin typeface="+mn-lt"/>
              <a:ea typeface="Roboto" pitchFamily="2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838"/>
            <a:ext cx="1080000" cy="1080000"/>
          </a:xfrm>
          <a:prstGeom prst="rect">
            <a:avLst/>
          </a:prstGeom>
        </p:spPr>
      </p:pic>
      <p:sp>
        <p:nvSpPr>
          <p:cNvPr id="15" name="Textfeld 14"/>
          <p:cNvSpPr txBox="1"/>
          <p:nvPr userDrawn="1"/>
        </p:nvSpPr>
        <p:spPr>
          <a:xfrm>
            <a:off x="9151636" y="6457890"/>
            <a:ext cx="18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rPr>
              <a:t>www.capito.eu</a:t>
            </a:r>
            <a:endParaRPr lang="de-AT" sz="2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Roboto" pitchFamily="2" charset="0"/>
              <a:cs typeface="Calibri" panose="020F0502020204030204" pitchFamily="34" charset="0"/>
            </a:endParaRPr>
          </a:p>
        </p:txBody>
      </p:sp>
      <p:sp>
        <p:nvSpPr>
          <p:cNvPr id="3" name="Diagrammplatzhalter 2"/>
          <p:cNvSpPr>
            <a:spLocks noGrp="1"/>
          </p:cNvSpPr>
          <p:nvPr>
            <p:ph type="chart" sz="quarter" idx="10"/>
          </p:nvPr>
        </p:nvSpPr>
        <p:spPr>
          <a:xfrm>
            <a:off x="1080000" y="0"/>
            <a:ext cx="11112000" cy="6858000"/>
          </a:xfrm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56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-1" y="920746"/>
            <a:ext cx="12192001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/>
        </p:nvSpPr>
        <p:spPr>
          <a:xfrm>
            <a:off x="-1" y="920747"/>
            <a:ext cx="12192001" cy="841376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5" y="920746"/>
            <a:ext cx="6554788" cy="841375"/>
          </a:xfrm>
        </p:spPr>
        <p:txBody>
          <a:bodyPr anchor="ctr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1225" y="2492375"/>
            <a:ext cx="6624638" cy="396081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800100" indent="-342900">
              <a:buFont typeface="Wingdings" panose="05000000000000000000" pitchFamily="2" charset="2"/>
              <a:buChar char="§"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1200150" indent="-28575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657350" indent="-285750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2114550" indent="-285750">
              <a:buFont typeface="Wingdings" panose="05000000000000000000" pitchFamily="2" charset="2"/>
              <a:buChar char="§"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747"/>
            <a:ext cx="841374" cy="841374"/>
          </a:xfrm>
          <a:prstGeom prst="rect">
            <a:avLst/>
          </a:prstGeom>
          <a:ln>
            <a:noFill/>
          </a:ln>
        </p:spPr>
      </p:pic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7535863" y="920747"/>
            <a:ext cx="4656137" cy="56229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748"/>
            <a:ext cx="841374" cy="84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30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0750"/>
            <a:ext cx="6624639" cy="841374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492375"/>
            <a:ext cx="6624639" cy="39597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7535863" y="920750"/>
            <a:ext cx="4656137" cy="56253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0750"/>
            <a:ext cx="841374" cy="84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95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0750"/>
            <a:ext cx="10442575" cy="841374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492375"/>
            <a:ext cx="10442575" cy="39597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6325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el + Text-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8687"/>
            <a:ext cx="10444163" cy="833436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1225" y="2505075"/>
            <a:ext cx="50863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909637" y="3341687"/>
            <a:ext cx="5087938" cy="31115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0612" y="250507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3328986"/>
            <a:ext cx="5183188" cy="312420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8" name="Rechteck 7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7065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+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0748"/>
            <a:ext cx="10442575" cy="841376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1224" y="2492375"/>
            <a:ext cx="6624639" cy="396081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>
          <a:xfrm>
            <a:off x="7535862" y="2492375"/>
            <a:ext cx="4656137" cy="404515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947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+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56138" y="2492375"/>
            <a:ext cx="6699249" cy="396081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11223" y="920747"/>
            <a:ext cx="10444163" cy="84137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0" y="2492375"/>
            <a:ext cx="3575049" cy="40451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34645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nhalt + großes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05899" y="2515015"/>
            <a:ext cx="4749487" cy="396081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11223" y="920747"/>
            <a:ext cx="10444163" cy="84137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1" y="2515015"/>
            <a:ext cx="6095999" cy="393817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6111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0748"/>
            <a:ext cx="10442575" cy="841376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0"/>
          </p:nvPr>
        </p:nvSpPr>
        <p:spPr>
          <a:xfrm>
            <a:off x="841374" y="2492375"/>
            <a:ext cx="10512425" cy="396081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5" name="Rechteck 4"/>
          <p:cNvSpPr/>
          <p:nvPr/>
        </p:nvSpPr>
        <p:spPr>
          <a:xfrm>
            <a:off x="-1" y="920748"/>
            <a:ext cx="841375" cy="841375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947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11224" y="365125"/>
            <a:ext cx="10442576" cy="2120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1224" y="2492375"/>
            <a:ext cx="10442575" cy="3959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7" name="Rechteck 6"/>
          <p:cNvSpPr/>
          <p:nvPr/>
        </p:nvSpPr>
        <p:spPr>
          <a:xfrm>
            <a:off x="320659" y="6543781"/>
            <a:ext cx="11871341" cy="320658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Textfeld 7"/>
          <p:cNvSpPr txBox="1"/>
          <p:nvPr/>
        </p:nvSpPr>
        <p:spPr>
          <a:xfrm>
            <a:off x="320658" y="6550222"/>
            <a:ext cx="3108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>
                <a:solidFill>
                  <a:schemeClr val="bg1"/>
                </a:solidFill>
              </a:rPr>
              <a:t>capito </a:t>
            </a:r>
            <a:r>
              <a:rPr lang="de-AT" sz="1400" b="1" dirty="0">
                <a:solidFill>
                  <a:schemeClr val="bg1"/>
                </a:solidFill>
              </a:rPr>
              <a:t>KHT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0179198" y="6550223"/>
            <a:ext cx="1435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0" dirty="0">
                <a:solidFill>
                  <a:schemeClr val="bg1"/>
                </a:solidFill>
              </a:rPr>
              <a:t>www.capito.eu</a:t>
            </a:r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6212"/>
            <a:ext cx="320657" cy="320657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320659" y="6543781"/>
            <a:ext cx="11871341" cy="320658"/>
          </a:xfrm>
          <a:prstGeom prst="rect">
            <a:avLst/>
          </a:prstGeom>
          <a:solidFill>
            <a:srgbClr val="A52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Textfeld 10"/>
          <p:cNvSpPr txBox="1"/>
          <p:nvPr/>
        </p:nvSpPr>
        <p:spPr>
          <a:xfrm>
            <a:off x="320658" y="6550222"/>
            <a:ext cx="3108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err="1">
                <a:solidFill>
                  <a:schemeClr val="bg1"/>
                </a:solidFill>
              </a:rPr>
              <a:t>capito</a:t>
            </a:r>
            <a:r>
              <a:rPr lang="de-AT" sz="1400" dirty="0">
                <a:solidFill>
                  <a:schemeClr val="bg1"/>
                </a:solidFill>
              </a:rPr>
              <a:t> </a:t>
            </a:r>
            <a:r>
              <a:rPr lang="de-AT" sz="1400" b="1" dirty="0">
                <a:solidFill>
                  <a:schemeClr val="bg1"/>
                </a:solidFill>
              </a:rPr>
              <a:t>Lehrgang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0179198" y="6550223"/>
            <a:ext cx="1435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0" dirty="0">
                <a:solidFill>
                  <a:schemeClr val="bg1"/>
                </a:solidFill>
              </a:rPr>
              <a:t>www.capito.eu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6212"/>
            <a:ext cx="320657" cy="32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6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692" r:id="rId13"/>
    <p:sldLayoutId id="2147483720" r:id="rId14"/>
    <p:sldLayoutId id="2147483722" r:id="rId15"/>
    <p:sldLayoutId id="2147483721" r:id="rId16"/>
    <p:sldLayoutId id="2147483706" r:id="rId17"/>
    <p:sldLayoutId id="214748371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orient="horz" pos="1570">
          <p15:clr>
            <a:srgbClr val="F26B43"/>
          </p15:clr>
        </p15:guide>
        <p15:guide id="10" orient="horz" pos="2546">
          <p15:clr>
            <a:srgbClr val="F26B43"/>
          </p15:clr>
        </p15:guide>
        <p15:guide id="13" orient="horz" pos="4065">
          <p15:clr>
            <a:srgbClr val="F26B43"/>
          </p15:clr>
        </p15:guide>
        <p15:guide id="14" orient="horz" pos="232">
          <p15:clr>
            <a:srgbClr val="F26B43"/>
          </p15:clr>
        </p15:guide>
        <p15:guide id="15" pos="574">
          <p15:clr>
            <a:srgbClr val="F26B43"/>
          </p15:clr>
        </p15:guide>
        <p15:guide id="16" pos="7151">
          <p15:clr>
            <a:srgbClr val="F26B43"/>
          </p15:clr>
        </p15:guide>
        <p15:guide id="17" orient="horz" pos="1661" userDrawn="1">
          <p15:clr>
            <a:srgbClr val="F26B43"/>
          </p15:clr>
        </p15:guide>
        <p15:guide id="18" orient="horz" pos="2659" userDrawn="1">
          <p15:clr>
            <a:srgbClr val="F26B43"/>
          </p15:clr>
        </p15:guide>
        <p15:guide id="19" pos="4747" userDrawn="1">
          <p15:clr>
            <a:srgbClr val="F26B43"/>
          </p15:clr>
        </p15:guide>
        <p15:guide id="20" pos="2933" userDrawn="1">
          <p15:clr>
            <a:srgbClr val="F26B43"/>
          </p15:clr>
        </p15:guide>
        <p15:guide id="21" pos="3840" userDrawn="1">
          <p15:clr>
            <a:srgbClr val="F26B43"/>
          </p15:clr>
        </p15:guide>
        <p15:guide id="2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d.becker@capito-wien.a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Leitfaden für A2</a:t>
            </a:r>
            <a:br>
              <a:rPr lang="de-DE" dirty="0"/>
            </a:br>
            <a:r>
              <a:rPr lang="de-DE" dirty="0"/>
              <a:t>Vertiefung</a:t>
            </a:r>
            <a:br>
              <a:rPr lang="de-DE" dirty="0"/>
            </a:br>
            <a:endParaRPr lang="de-DE" dirty="0"/>
          </a:p>
        </p:txBody>
      </p:sp>
      <p:pic>
        <p:nvPicPr>
          <p:cNvPr id="20" name="Bildplatzhalter 19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2" r="26282"/>
          <a:stretch>
            <a:fillRect/>
          </a:stretch>
        </p:blipFill>
        <p:spPr>
          <a:xfrm>
            <a:off x="7539869" y="868049"/>
            <a:ext cx="3092713" cy="4346459"/>
          </a:xfrm>
        </p:spPr>
      </p:pic>
      <p:sp>
        <p:nvSpPr>
          <p:cNvPr id="2" name="Textfeld 1"/>
          <p:cNvSpPr txBox="1"/>
          <p:nvPr/>
        </p:nvSpPr>
        <p:spPr>
          <a:xfrm>
            <a:off x="6060833" y="10609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880733" y="120562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525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Wörter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Im ganzen Text dasselbe Wort für dieselbe Sache verwenden</a:t>
            </a:r>
            <a:br>
              <a:rPr lang="de-DE" sz="2800" dirty="0"/>
            </a:br>
            <a:r>
              <a:rPr lang="de-DE" sz="2800" dirty="0"/>
              <a:t>Klingt langweilig, ist aber sonst verwirrend für die Leser*innen</a:t>
            </a:r>
          </a:p>
          <a:p>
            <a:r>
              <a:rPr lang="de-DE" sz="2800" dirty="0"/>
              <a:t>Informationen innerhalb eines langen Textes wiederholen.</a:t>
            </a:r>
            <a:br>
              <a:rPr lang="de-DE" sz="2800" dirty="0"/>
            </a:br>
            <a:r>
              <a:rPr lang="de-DE" sz="2800" dirty="0"/>
              <a:t>Dadurch steigt die Wahrscheinlichkeit sich die Infos zu merken.</a:t>
            </a:r>
          </a:p>
          <a:p>
            <a:r>
              <a:rPr lang="de-DE" sz="2800" dirty="0"/>
              <a:t>Wortschöpfungen vermeiden</a:t>
            </a:r>
            <a:br>
              <a:rPr lang="de-DE" sz="2800" dirty="0"/>
            </a:br>
            <a:r>
              <a:rPr lang="de-DE" sz="2800" dirty="0"/>
              <a:t>      </a:t>
            </a:r>
            <a:r>
              <a:rPr lang="de-DE" sz="2800" dirty="0">
                <a:solidFill>
                  <a:srgbClr val="FF0000"/>
                </a:solidFill>
              </a:rPr>
              <a:t>Donaumetropole 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      Isarathen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      Alpendollar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      Weißwurstäquator </a:t>
            </a:r>
          </a:p>
        </p:txBody>
      </p:sp>
    </p:spTree>
    <p:extLst>
      <p:ext uri="{BB962C8B-B14F-4D97-AF65-F5344CB8AC3E}">
        <p14:creationId xmlns:p14="http://schemas.microsoft.com/office/powerpoint/2010/main" val="2512911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Wortteilung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Substantive ab 3 Teilwörtern mit zumindest einem Bindestrich trennen. </a:t>
            </a:r>
            <a:br>
              <a:rPr lang="de-DE" sz="2800" dirty="0"/>
            </a:br>
            <a:r>
              <a:rPr lang="de-DE" sz="2800" dirty="0"/>
              <a:t>Trotzdem nicht zu viele Bindestriche. Auf Duden-Regeln achten!</a:t>
            </a:r>
            <a:br>
              <a:rPr lang="de-DE" sz="2800" dirty="0"/>
            </a:br>
            <a:r>
              <a:rPr lang="de-DE" sz="2800" dirty="0"/>
              <a:t>Oder das Wort zerlegen. Keine Angst vor dem Genetiv (bei A2)!</a:t>
            </a:r>
            <a:br>
              <a:rPr lang="de-DE" sz="2800" dirty="0"/>
            </a:br>
            <a:r>
              <a:rPr lang="de-DE" sz="2800" dirty="0"/>
              <a:t>      </a:t>
            </a:r>
            <a:r>
              <a:rPr lang="de-DE" sz="2800" dirty="0">
                <a:solidFill>
                  <a:srgbClr val="0000FF"/>
                </a:solidFill>
                <a:cs typeface="Arial" charset="0"/>
              </a:rPr>
              <a:t>Behinderten-Gleichstellungs-Gesetz</a:t>
            </a:r>
            <a:br>
              <a:rPr lang="de-DE" sz="2800" dirty="0">
                <a:solidFill>
                  <a:srgbClr val="0000FF"/>
                </a:solidFill>
                <a:cs typeface="Arial" charset="0"/>
              </a:rPr>
            </a:br>
            <a:r>
              <a:rPr lang="de-DE" sz="2800" dirty="0">
                <a:solidFill>
                  <a:srgbClr val="0000FF"/>
                </a:solidFill>
                <a:cs typeface="Arial" charset="0"/>
              </a:rPr>
              <a:t>oder: Gesetz zur Gleichstellung von behinderten Menschen</a:t>
            </a:r>
            <a:endParaRPr lang="de-DE" sz="2800" dirty="0">
              <a:solidFill>
                <a:srgbClr val="0000FF"/>
              </a:solidFill>
            </a:endParaRPr>
          </a:p>
          <a:p>
            <a:r>
              <a:rPr lang="de-DE" sz="2800" dirty="0"/>
              <a:t>Doppelte Konsonanten </a:t>
            </a:r>
            <a:r>
              <a:rPr lang="de-DE" sz="2800" b="1" dirty="0"/>
              <a:t>immer</a:t>
            </a:r>
            <a:r>
              <a:rPr lang="de-DE" sz="2800" dirty="0"/>
              <a:t> trennen. Macht das Lesen einfacher.</a:t>
            </a:r>
            <a:br>
              <a:rPr lang="de-DE" sz="2800" dirty="0"/>
            </a:br>
            <a:r>
              <a:rPr lang="de-DE" sz="2800" dirty="0"/>
              <a:t>      </a:t>
            </a:r>
            <a:r>
              <a:rPr lang="de-DE" sz="2800" dirty="0">
                <a:solidFill>
                  <a:srgbClr val="0000FF"/>
                </a:solidFill>
              </a:rPr>
              <a:t>Fertig-Gericht</a:t>
            </a:r>
          </a:p>
          <a:p>
            <a:r>
              <a:rPr lang="de-DE" sz="2800" dirty="0"/>
              <a:t>Verben und Adjektive </a:t>
            </a:r>
            <a:r>
              <a:rPr lang="de-DE" sz="2800" b="1" dirty="0"/>
              <a:t>nicht</a:t>
            </a:r>
            <a:r>
              <a:rPr lang="de-DE" sz="2800" dirty="0"/>
              <a:t> trennen. Niemals!</a:t>
            </a:r>
          </a:p>
        </p:txBody>
      </p:sp>
    </p:spTree>
    <p:extLst>
      <p:ext uri="{BB962C8B-B14F-4D97-AF65-F5344CB8AC3E}">
        <p14:creationId xmlns:p14="http://schemas.microsoft.com/office/powerpoint/2010/main" val="373115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Sonderzeichen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Vorsichtig verwenden </a:t>
            </a:r>
          </a:p>
          <a:p>
            <a:r>
              <a:rPr lang="de-DE" sz="2800" dirty="0"/>
              <a:t>unübliche Sonderzeichen vermeiden oder erklären</a:t>
            </a:r>
          </a:p>
          <a:p>
            <a:r>
              <a:rPr lang="de-DE" sz="2800" dirty="0"/>
              <a:t>verwendbar sind zum Beispiel: @, !, ?, :</a:t>
            </a:r>
          </a:p>
          <a:p>
            <a:r>
              <a:rPr lang="de-DE" sz="2800" dirty="0"/>
              <a:t>„“: Anführungszeichen nur bei direkter Rede und wörtlichen Zitaten</a:t>
            </a:r>
          </a:p>
        </p:txBody>
      </p:sp>
    </p:spTree>
    <p:extLst>
      <p:ext uri="{BB962C8B-B14F-4D97-AF65-F5344CB8AC3E}">
        <p14:creationId xmlns:p14="http://schemas.microsoft.com/office/powerpoint/2010/main" val="363484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Substantivierungen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Keine Hauptwörter aus anderen Wortarten bilden: 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		</a:t>
            </a:r>
            <a:r>
              <a:rPr lang="de-DE" sz="2800" dirty="0">
                <a:solidFill>
                  <a:srgbClr val="FF0000"/>
                </a:solidFill>
              </a:rPr>
              <a:t>Wir geben Ihnen Anweisung für die Nutzung.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		</a:t>
            </a:r>
            <a:r>
              <a:rPr lang="de-DE" sz="2800" dirty="0">
                <a:solidFill>
                  <a:srgbClr val="0000FF"/>
                </a:solidFill>
              </a:rPr>
              <a:t>Wir sagen Ihnen, wie man xx nutzt.</a:t>
            </a:r>
            <a:br>
              <a:rPr lang="de-DE" sz="2800" dirty="0">
                <a:solidFill>
                  <a:srgbClr val="FF0000"/>
                </a:solidFill>
              </a:rPr>
            </a:b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		Pass beim </a:t>
            </a:r>
            <a:r>
              <a:rPr lang="de-DE" sz="2800" b="1" dirty="0">
                <a:solidFill>
                  <a:srgbClr val="FF0000"/>
                </a:solidFill>
              </a:rPr>
              <a:t>Öffnen</a:t>
            </a:r>
            <a:r>
              <a:rPr lang="de-DE" sz="2800" dirty="0">
                <a:solidFill>
                  <a:srgbClr val="FF0000"/>
                </a:solidFill>
              </a:rPr>
              <a:t> des Fensters auf.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		</a:t>
            </a:r>
            <a:r>
              <a:rPr lang="de-DE" sz="2800" dirty="0">
                <a:solidFill>
                  <a:srgbClr val="0000FF"/>
                </a:solidFill>
              </a:rPr>
              <a:t>Pass auf, wenn Du das Fenster öffnest.</a:t>
            </a:r>
            <a:br>
              <a:rPr lang="de-DE" sz="2800" dirty="0">
                <a:solidFill>
                  <a:srgbClr val="0000FF"/>
                </a:solidFill>
              </a:rPr>
            </a:br>
            <a:endParaRPr lang="de-DE" sz="2800" dirty="0">
              <a:solidFill>
                <a:srgbClr val="0000FF"/>
              </a:solidFill>
            </a:endParaRPr>
          </a:p>
          <a:p>
            <a:r>
              <a:rPr lang="de-DE" sz="2800" dirty="0">
                <a:solidFill>
                  <a:schemeClr val="tx1"/>
                </a:solidFill>
              </a:rPr>
              <a:t>Verbalstil pflegen !!! Ist viel aktiver.</a:t>
            </a:r>
          </a:p>
        </p:txBody>
      </p:sp>
    </p:spTree>
    <p:extLst>
      <p:ext uri="{BB962C8B-B14F-4D97-AF65-F5344CB8AC3E}">
        <p14:creationId xmlns:p14="http://schemas.microsoft.com/office/powerpoint/2010/main" val="401900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Satzebene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1929750"/>
            <a:ext cx="10442575" cy="3959700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de-DE" sz="2400" dirty="0"/>
              <a:t>Vermeide Satzkonstruktionen mit: </a:t>
            </a:r>
            <a:br>
              <a:rPr lang="de-DE" sz="2400" dirty="0"/>
            </a:br>
            <a:r>
              <a:rPr lang="de-DE" sz="2400" dirty="0">
                <a:solidFill>
                  <a:srgbClr val="FF0000"/>
                </a:solidFill>
              </a:rPr>
              <a:t>...um ...zu		</a:t>
            </a:r>
            <a:r>
              <a:rPr lang="de-DE" sz="2400" dirty="0">
                <a:solidFill>
                  <a:srgbClr val="FF0000"/>
                </a:solidFill>
                <a:cs typeface="Arial" charset="0"/>
              </a:rPr>
              <a:t>Um nach Hause zu kommen, nehme ich den Bus. </a:t>
            </a:r>
          </a:p>
          <a:p>
            <a:pPr marL="2743200" lvl="6" indent="0">
              <a:lnSpc>
                <a:spcPct val="150000"/>
              </a:lnSpc>
              <a:buNone/>
            </a:pPr>
            <a:r>
              <a:rPr lang="de-DE" sz="2400" dirty="0">
                <a:solidFill>
                  <a:srgbClr val="0000FF"/>
                </a:solidFill>
                <a:cs typeface="Arial" charset="0"/>
              </a:rPr>
              <a:t>Ich nehme den Bus, </a:t>
            </a:r>
            <a:br>
              <a:rPr lang="de-DE" sz="2400" dirty="0">
                <a:solidFill>
                  <a:srgbClr val="0000FF"/>
                </a:solidFill>
                <a:cs typeface="Arial" charset="0"/>
              </a:rPr>
            </a:br>
            <a:r>
              <a:rPr lang="de-DE" sz="2400" dirty="0">
                <a:solidFill>
                  <a:srgbClr val="0000FF"/>
                </a:solidFill>
                <a:cs typeface="Arial" charset="0"/>
              </a:rPr>
              <a:t>damit ich nach Hause komme.</a:t>
            </a:r>
            <a:endParaRPr lang="de-DE" sz="2400" dirty="0">
              <a:solidFill>
                <a:srgbClr val="0000FF"/>
              </a:solidFill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de-DE" sz="2400" dirty="0">
                <a:solidFill>
                  <a:srgbClr val="FF0000"/>
                </a:solidFill>
              </a:rPr>
              <a:t>    obwohl		</a:t>
            </a:r>
            <a:r>
              <a:rPr lang="de-DE" sz="2400" dirty="0">
                <a:solidFill>
                  <a:srgbClr val="FF0000"/>
                </a:solidFill>
                <a:cs typeface="Arial" charset="0"/>
              </a:rPr>
              <a:t>Obwohl ich müde bin, arbeite ich weiter.  </a:t>
            </a:r>
          </a:p>
          <a:p>
            <a:pPr marL="2743200" lvl="6" indent="0">
              <a:lnSpc>
                <a:spcPct val="150000"/>
              </a:lnSpc>
              <a:buNone/>
            </a:pPr>
            <a:r>
              <a:rPr lang="de-DE" sz="2400" dirty="0">
                <a:solidFill>
                  <a:srgbClr val="0000FF"/>
                </a:solidFill>
                <a:cs typeface="Arial" charset="0"/>
              </a:rPr>
              <a:t>Ich bin müde,  </a:t>
            </a:r>
            <a:br>
              <a:rPr lang="de-DE" sz="2400" dirty="0">
                <a:solidFill>
                  <a:srgbClr val="0000FF"/>
                </a:solidFill>
                <a:cs typeface="Arial" charset="0"/>
              </a:rPr>
            </a:br>
            <a:r>
              <a:rPr lang="de-DE" sz="2400" dirty="0">
                <a:solidFill>
                  <a:srgbClr val="0000FF"/>
                </a:solidFill>
                <a:cs typeface="Arial" charset="0"/>
              </a:rPr>
              <a:t>aber ich arbeite weiter.</a:t>
            </a:r>
            <a:endParaRPr lang="de-AT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90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Satzebene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090500"/>
            <a:ext cx="10442575" cy="3959700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de-DE" dirty="0"/>
              <a:t>Vermeide Satzkonstruktionen mit: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trotzdem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nachdem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bevor		</a:t>
            </a:r>
            <a:r>
              <a:rPr lang="de-DE" sz="2400" dirty="0">
                <a:solidFill>
                  <a:srgbClr val="FF0000"/>
                </a:solidFill>
                <a:cs typeface="Arial" charset="0"/>
              </a:rPr>
              <a:t>Bevor ich esse, wasche ich mir die Hände. </a:t>
            </a:r>
            <a:br>
              <a:rPr lang="de-DE" sz="2400" dirty="0">
                <a:solidFill>
                  <a:srgbClr val="FF0000"/>
                </a:solidFill>
                <a:cs typeface="Arial" charset="0"/>
              </a:rPr>
            </a:br>
            <a:r>
              <a:rPr lang="de-DE" sz="2400" dirty="0">
                <a:solidFill>
                  <a:srgbClr val="FF0000"/>
                </a:solidFill>
                <a:cs typeface="Arial" charset="0"/>
              </a:rPr>
              <a:t>			</a:t>
            </a:r>
            <a:r>
              <a:rPr lang="de-DE" sz="2400" dirty="0">
                <a:solidFill>
                  <a:srgbClr val="0000FF"/>
                </a:solidFill>
                <a:cs typeface="Arial" charset="0"/>
              </a:rPr>
              <a:t>Zuerst wasche ich mir die Hände,</a:t>
            </a:r>
            <a:br>
              <a:rPr lang="de-DE" sz="2400" dirty="0">
                <a:solidFill>
                  <a:srgbClr val="0000FF"/>
                </a:solidFill>
                <a:cs typeface="Arial" charset="0"/>
              </a:rPr>
            </a:br>
            <a:r>
              <a:rPr lang="de-DE" sz="2400" dirty="0">
                <a:solidFill>
                  <a:srgbClr val="0000FF"/>
                </a:solidFill>
                <a:cs typeface="Arial" charset="0"/>
              </a:rPr>
              <a:t>			und dann esse ich.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de-DE" sz="2400" dirty="0">
                <a:solidFill>
                  <a:srgbClr val="0000FF"/>
                </a:solidFill>
                <a:cs typeface="Arial" charset="0"/>
              </a:rPr>
              <a:t>			</a:t>
            </a:r>
            <a:r>
              <a:rPr lang="de-DE" sz="2400" dirty="0">
                <a:solidFill>
                  <a:schemeClr val="tx1"/>
                </a:solidFill>
                <a:cs typeface="Arial" charset="0"/>
              </a:rPr>
              <a:t>= Logische Reihenfolge!</a:t>
            </a:r>
          </a:p>
        </p:txBody>
      </p:sp>
    </p:spTree>
    <p:extLst>
      <p:ext uri="{BB962C8B-B14F-4D97-AF65-F5344CB8AC3E}">
        <p14:creationId xmlns:p14="http://schemas.microsoft.com/office/powerpoint/2010/main" val="3044446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Satzebene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Indirekte Rede vermeiden </a:t>
            </a:r>
          </a:p>
          <a:p>
            <a:pPr marL="457200" lvl="1" indent="0">
              <a:lnSpc>
                <a:spcPct val="200000"/>
              </a:lnSpc>
              <a:buNone/>
            </a:pPr>
            <a:r>
              <a:rPr lang="de-DE" sz="2800" dirty="0">
                <a:solidFill>
                  <a:srgbClr val="FF0000"/>
                </a:solidFill>
                <a:cs typeface="Arial" charset="0"/>
              </a:rPr>
              <a:t>		Julian sagte, dass er müde sei. </a:t>
            </a:r>
          </a:p>
          <a:p>
            <a:pPr marL="457200" lvl="1" indent="0">
              <a:lnSpc>
                <a:spcPct val="200000"/>
              </a:lnSpc>
              <a:buNone/>
            </a:pPr>
            <a:r>
              <a:rPr lang="de-DE" sz="2800" dirty="0">
                <a:solidFill>
                  <a:srgbClr val="0000FF"/>
                </a:solidFill>
                <a:cs typeface="Arial" charset="0"/>
              </a:rPr>
              <a:t>		Julian hat gesagt: „Ich bin müde.“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903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224" y="920750"/>
            <a:ext cx="10442575" cy="1120776"/>
          </a:xfrm>
        </p:spPr>
        <p:txBody>
          <a:bodyPr>
            <a:normAutofit fontScale="90000"/>
          </a:bodyPr>
          <a:lstStyle/>
          <a:p>
            <a:r>
              <a:rPr lang="de-DE" dirty="0"/>
              <a:t>Metaphern, Ironie, Humor, Sprichwörter, Vergleiche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nicht verwenden – vor allem nicht bei Menschen mit anderem Sprachhintergrund!</a:t>
            </a:r>
          </a:p>
          <a:p>
            <a:r>
              <a:rPr lang="de-DE" sz="2800" dirty="0"/>
              <a:t>erklären, falls unbedingt nötig</a:t>
            </a:r>
          </a:p>
          <a:p>
            <a:endParaRPr lang="de-DE" sz="2800" dirty="0"/>
          </a:p>
          <a:p>
            <a:pPr marL="0" indent="0">
              <a:buNone/>
            </a:pPr>
            <a:r>
              <a:rPr lang="de-DE" sz="2800" dirty="0">
                <a:solidFill>
                  <a:srgbClr val="FF0000"/>
                </a:solidFill>
              </a:rPr>
              <a:t>		Aus einer Mücke einen Elefanten machen.</a:t>
            </a:r>
            <a:endParaRPr lang="de-DE" sz="2800" dirty="0"/>
          </a:p>
          <a:p>
            <a:pPr marL="0" indent="0">
              <a:buNone/>
            </a:pPr>
            <a:r>
              <a:rPr lang="de-DE" sz="2800" dirty="0">
                <a:solidFill>
                  <a:srgbClr val="0000FF"/>
                </a:solidFill>
              </a:rPr>
              <a:t>		Aus einem kleinen Problem ein großes Problem machen.</a:t>
            </a:r>
          </a:p>
        </p:txBody>
      </p:sp>
    </p:spTree>
    <p:extLst>
      <p:ext uri="{BB962C8B-B14F-4D97-AF65-F5344CB8AC3E}">
        <p14:creationId xmlns:p14="http://schemas.microsoft.com/office/powerpoint/2010/main" val="394796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Abkürzungen, Initialen und Akronyme </a:t>
            </a:r>
            <a:br>
              <a:rPr lang="de-DE" dirty="0"/>
            </a:br>
            <a:r>
              <a:rPr lang="de-DE" dirty="0"/>
              <a:t>(z.B. SV, EKG, DB ...)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Darauf achten, </a:t>
            </a:r>
            <a:br>
              <a:rPr lang="de-DE" sz="2800" dirty="0"/>
            </a:br>
            <a:r>
              <a:rPr lang="de-DE" sz="2800" dirty="0"/>
              <a:t>ob die Zielgruppe sie kennt.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Bei Ungewissheit: Prüfgruppe nutzen!</a:t>
            </a:r>
          </a:p>
          <a:p>
            <a:endParaRPr lang="de-DE" sz="2800" dirty="0"/>
          </a:p>
          <a:p>
            <a:pPr marL="0" indent="0">
              <a:buNone/>
            </a:pPr>
            <a:r>
              <a:rPr lang="de-DE" sz="2800" dirty="0"/>
              <a:t>Beispiel: FSW = Fonds Soziales Wien</a:t>
            </a:r>
          </a:p>
        </p:txBody>
      </p:sp>
    </p:spTree>
    <p:extLst>
      <p:ext uri="{BB962C8B-B14F-4D97-AF65-F5344CB8AC3E}">
        <p14:creationId xmlns:p14="http://schemas.microsoft.com/office/powerpoint/2010/main" val="101063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Römische Zahlen und Prozentangaben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Römische Zahlen vermeiden: </a:t>
            </a:r>
            <a:r>
              <a:rPr lang="de-DE" sz="2800" dirty="0">
                <a:solidFill>
                  <a:srgbClr val="FF0000"/>
                </a:solidFill>
              </a:rPr>
              <a:t>V, VIII, MM, L, C ...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chemeClr val="tx1"/>
                </a:solidFill>
              </a:rPr>
              <a:t>Haben viele Menschen nicht gelernt.</a:t>
            </a:r>
            <a:br>
              <a:rPr lang="de-DE" sz="2800" dirty="0">
                <a:solidFill>
                  <a:schemeClr val="tx1"/>
                </a:solidFill>
              </a:rPr>
            </a:br>
            <a:r>
              <a:rPr lang="de-DE" sz="2800" dirty="0">
                <a:solidFill>
                  <a:schemeClr val="tx1"/>
                </a:solidFill>
              </a:rPr>
              <a:t>Falls nötig, zum Beispiel Museum: erklären!</a:t>
            </a:r>
          </a:p>
          <a:p>
            <a:r>
              <a:rPr lang="de-DE" sz="2800" dirty="0"/>
              <a:t>Prozentangaben vermeiden.</a:t>
            </a:r>
            <a:br>
              <a:rPr lang="de-DE" sz="2800" dirty="0"/>
            </a:br>
            <a:r>
              <a:rPr lang="de-DE" sz="2800" dirty="0"/>
              <a:t>Einfacher:</a:t>
            </a:r>
            <a:br>
              <a:rPr lang="de-DE" sz="2800" dirty="0"/>
            </a:br>
            <a:r>
              <a:rPr lang="de-DE" sz="2800" dirty="0">
                <a:solidFill>
                  <a:srgbClr val="FF0000"/>
                </a:solidFill>
              </a:rPr>
              <a:t>wenig, viel, die Hälfte, 2 von 3, fast alle ...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373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Wer ist die Zielgruppe A2?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257205"/>
            <a:ext cx="10442575" cy="3959700"/>
          </a:xfrm>
        </p:spPr>
        <p:txBody>
          <a:bodyPr/>
          <a:lstStyle/>
          <a:p>
            <a:r>
              <a:rPr lang="de-DE" dirty="0"/>
              <a:t>Menschen mit Lernschwierigkeiten</a:t>
            </a:r>
          </a:p>
          <a:p>
            <a:r>
              <a:rPr lang="de-DE" dirty="0"/>
              <a:t>Menschen mit geringen Deutschkenntnissen, die die Sprache erst lernen</a:t>
            </a:r>
          </a:p>
          <a:p>
            <a:r>
              <a:rPr lang="de-DE" dirty="0"/>
              <a:t>Menschen mit geringer Bildung (max. Pflichtschulabschluss)</a:t>
            </a:r>
          </a:p>
          <a:p>
            <a:r>
              <a:rPr lang="de-DE" dirty="0"/>
              <a:t>Alte Menschen / Menschen mit Demenzerkrankungen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/>
              <a:t>Achtung: A2 ist nicht gleich A2!</a:t>
            </a:r>
          </a:p>
          <a:p>
            <a:pPr marL="0" indent="0">
              <a:buNone/>
            </a:pPr>
            <a:r>
              <a:rPr lang="de-DE" dirty="0"/>
              <a:t>Es macht einen Unterschied, ob man die Sprache von Geburt an kennt/lernt oder sich erst später aneignet. </a:t>
            </a:r>
            <a:br>
              <a:rPr lang="de-DE" dirty="0"/>
            </a:br>
            <a:r>
              <a:rPr lang="de-DE" dirty="0"/>
              <a:t>Da geht es vor allem um typische Ausdrücke, Redewendungen etc.</a:t>
            </a:r>
          </a:p>
        </p:txBody>
      </p:sp>
    </p:spTree>
    <p:extLst>
      <p:ext uri="{BB962C8B-B14F-4D97-AF65-F5344CB8AC3E}">
        <p14:creationId xmlns:p14="http://schemas.microsoft.com/office/powerpoint/2010/main" val="2486799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Pronomen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Pronomen vorsichtig verwenden</a:t>
            </a:r>
          </a:p>
          <a:p>
            <a:r>
              <a:rPr lang="de-DE" sz="2800" dirty="0"/>
              <a:t>Eindeutiger Bezug muss vorhanden sein.</a:t>
            </a:r>
          </a:p>
          <a:p>
            <a:r>
              <a:rPr lang="de-DE" sz="2800" dirty="0"/>
              <a:t>7 Arten der „Fürwörter“:  </a:t>
            </a:r>
          </a:p>
          <a:p>
            <a:pPr marL="457200" lvl="1" indent="0">
              <a:buNone/>
            </a:pPr>
            <a:r>
              <a:rPr lang="de-DE" dirty="0"/>
              <a:t>- Personalpronomen</a:t>
            </a:r>
            <a:r>
              <a:rPr lang="de-DE" dirty="0">
                <a:solidFill>
                  <a:srgbClr val="FF0000"/>
                </a:solidFill>
              </a:rPr>
              <a:t>: er, sie, es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Possessivpronomen: </a:t>
            </a:r>
            <a:r>
              <a:rPr lang="de-DE" dirty="0">
                <a:solidFill>
                  <a:srgbClr val="FF0000"/>
                </a:solidFill>
              </a:rPr>
              <a:t>meine, seine, ihre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Demonstrativpronomen: </a:t>
            </a:r>
            <a:r>
              <a:rPr lang="de-DE" dirty="0">
                <a:solidFill>
                  <a:srgbClr val="FF0000"/>
                </a:solidFill>
              </a:rPr>
              <a:t>dieser, diese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Reflexivpronomen: </a:t>
            </a:r>
            <a:r>
              <a:rPr lang="de-DE" dirty="0">
                <a:solidFill>
                  <a:srgbClr val="FF0000"/>
                </a:solidFill>
              </a:rPr>
              <a:t>sich, mich, dich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Relativpronomen: </a:t>
            </a:r>
            <a:r>
              <a:rPr lang="de-DE" dirty="0">
                <a:solidFill>
                  <a:srgbClr val="FF0000"/>
                </a:solidFill>
              </a:rPr>
              <a:t>welcher, welche, der, die 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Interrogativpronomen: </a:t>
            </a:r>
            <a:r>
              <a:rPr lang="de-DE" dirty="0">
                <a:solidFill>
                  <a:srgbClr val="FF0000"/>
                </a:solidFill>
              </a:rPr>
              <a:t>wer, wen, wessen </a:t>
            </a:r>
            <a:r>
              <a:rPr lang="de-DE" dirty="0"/>
              <a:t>...</a:t>
            </a:r>
            <a:br>
              <a:rPr lang="de-DE" dirty="0"/>
            </a:br>
            <a:r>
              <a:rPr lang="de-DE" dirty="0"/>
              <a:t>- Indefinitpronomen: </a:t>
            </a:r>
            <a:r>
              <a:rPr lang="de-DE" dirty="0">
                <a:solidFill>
                  <a:srgbClr val="FF0000"/>
                </a:solidFill>
              </a:rPr>
              <a:t>irgendetwas, irgendjemand ...</a:t>
            </a:r>
          </a:p>
        </p:txBody>
      </p:sp>
    </p:spTree>
    <p:extLst>
      <p:ext uri="{BB962C8B-B14F-4D97-AF65-F5344CB8AC3E}">
        <p14:creationId xmlns:p14="http://schemas.microsoft.com/office/powerpoint/2010/main" val="397460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Perfekt und Imperfekt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Perfekt verwenden:</a:t>
            </a:r>
            <a:br>
              <a:rPr lang="de-DE" sz="2800" dirty="0"/>
            </a:br>
            <a:r>
              <a:rPr lang="de-DE" sz="2800" dirty="0"/>
              <a:t>Es liegt näher an der gesprochenen Sprache.</a:t>
            </a:r>
            <a:br>
              <a:rPr lang="de-DE" sz="2800" dirty="0"/>
            </a:br>
            <a:r>
              <a:rPr lang="de-DE" sz="2800" dirty="0"/>
              <a:t>Aber: regionale Unterschiede</a:t>
            </a:r>
          </a:p>
          <a:p>
            <a:r>
              <a:rPr lang="de-DE" sz="2800" dirty="0"/>
              <a:t>Im Imperfekt möglich:</a:t>
            </a:r>
            <a:br>
              <a:rPr lang="de-DE" sz="2800" dirty="0"/>
            </a:br>
            <a:r>
              <a:rPr lang="de-DE" sz="2800" b="1" dirty="0"/>
              <a:t>Hilfsverben</a:t>
            </a:r>
            <a:r>
              <a:rPr lang="de-DE" sz="2800" dirty="0"/>
              <a:t>: </a:t>
            </a:r>
            <a:r>
              <a:rPr lang="de-DE" sz="2800" dirty="0">
                <a:solidFill>
                  <a:srgbClr val="FF0000"/>
                </a:solidFill>
              </a:rPr>
              <a:t>haben, sein, werden</a:t>
            </a:r>
            <a:br>
              <a:rPr lang="de-DE" sz="2800" dirty="0">
                <a:solidFill>
                  <a:srgbClr val="FF0000"/>
                </a:solidFill>
              </a:rPr>
            </a:br>
            <a:br>
              <a:rPr lang="de-DE" sz="2800" dirty="0"/>
            </a:br>
            <a:r>
              <a:rPr lang="de-DE" sz="2800" b="1" dirty="0"/>
              <a:t>Modalverben: </a:t>
            </a:r>
            <a:r>
              <a:rPr lang="de-DE" sz="2800" dirty="0">
                <a:solidFill>
                  <a:srgbClr val="FF0000"/>
                </a:solidFill>
              </a:rPr>
              <a:t>können, dürfen, sollen, mögen, wollen, müssen</a:t>
            </a:r>
          </a:p>
        </p:txBody>
      </p:sp>
    </p:spTree>
    <p:extLst>
      <p:ext uri="{BB962C8B-B14F-4D97-AF65-F5344CB8AC3E}">
        <p14:creationId xmlns:p14="http://schemas.microsoft.com/office/powerpoint/2010/main" val="129492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Passiv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Vermeiden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de-DE" sz="2800" dirty="0">
                <a:solidFill>
                  <a:srgbClr val="FF0000"/>
                </a:solidFill>
                <a:cs typeface="Arial" charset="0"/>
              </a:rPr>
              <a:t>		Das Fenster wird von Julian geöffnet.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de-DE" sz="2800" dirty="0">
                <a:solidFill>
                  <a:srgbClr val="0000FF"/>
                </a:solidFill>
                <a:cs typeface="Arial" charset="0"/>
              </a:rPr>
              <a:t>		Julian öffnet das Fenster.</a:t>
            </a:r>
            <a:br>
              <a:rPr lang="de-DE" sz="2800" dirty="0">
                <a:solidFill>
                  <a:srgbClr val="0000FF"/>
                </a:solidFill>
                <a:cs typeface="Arial" charset="0"/>
              </a:rPr>
            </a:br>
            <a:endParaRPr lang="de-DE" sz="2800" dirty="0">
              <a:solidFill>
                <a:srgbClr val="0000FF"/>
              </a:solidFill>
              <a:cs typeface="Arial" charset="0"/>
            </a:endParaRPr>
          </a:p>
          <a:p>
            <a:r>
              <a:rPr lang="de-DE" sz="2800" dirty="0"/>
              <a:t>Bemühe dich um aktive Sprache!</a:t>
            </a:r>
          </a:p>
        </p:txBody>
      </p:sp>
    </p:spTree>
    <p:extLst>
      <p:ext uri="{BB962C8B-B14F-4D97-AF65-F5344CB8AC3E}">
        <p14:creationId xmlns:p14="http://schemas.microsoft.com/office/powerpoint/2010/main" val="162516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Infinitiv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Infinitiv mit „zu“ vermeiden: 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		</a:t>
            </a:r>
            <a:r>
              <a:rPr lang="de-DE" sz="2800" dirty="0">
                <a:solidFill>
                  <a:srgbClr val="FF0000"/>
                </a:solidFill>
              </a:rPr>
              <a:t>Ich habe keine Lust Ärger zu bekommen.</a:t>
            </a:r>
            <a:br>
              <a:rPr lang="de-DE" sz="2800" dirty="0">
                <a:solidFill>
                  <a:srgbClr val="FF0000"/>
                </a:solidFill>
              </a:rPr>
            </a:b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/>
              <a:t>		</a:t>
            </a:r>
            <a:r>
              <a:rPr lang="de-DE" sz="2800" dirty="0">
                <a:solidFill>
                  <a:srgbClr val="0000FF"/>
                </a:solidFill>
              </a:rPr>
              <a:t>Ich will keinen Ärger bekommen.</a:t>
            </a:r>
          </a:p>
        </p:txBody>
      </p:sp>
    </p:spTree>
    <p:extLst>
      <p:ext uri="{BB962C8B-B14F-4D97-AF65-F5344CB8AC3E}">
        <p14:creationId xmlns:p14="http://schemas.microsoft.com/office/powerpoint/2010/main" val="410140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Genitiv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Eher vermeiden</a:t>
            </a:r>
            <a:br>
              <a:rPr lang="de-DE" sz="2800" dirty="0"/>
            </a:br>
            <a:r>
              <a:rPr lang="de-DE" sz="2800" dirty="0"/>
              <a:t>insbesondere Genitiv-s</a:t>
            </a:r>
          </a:p>
          <a:p>
            <a:pPr marL="0" indent="0">
              <a:buNone/>
            </a:pPr>
            <a:r>
              <a:rPr lang="de-DE" sz="2800" dirty="0"/>
              <a:t>	</a:t>
            </a:r>
            <a:r>
              <a:rPr lang="de-DE" sz="2800" dirty="0">
                <a:solidFill>
                  <a:srgbClr val="FF0000"/>
                </a:solidFill>
              </a:rPr>
              <a:t>Das Büro des Direktors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/>
              <a:t>	</a:t>
            </a:r>
            <a:r>
              <a:rPr lang="de-DE" sz="2800" dirty="0">
                <a:solidFill>
                  <a:srgbClr val="0000FF"/>
                </a:solidFill>
              </a:rPr>
              <a:t>Das Büro vom Direktor</a:t>
            </a:r>
          </a:p>
          <a:p>
            <a:r>
              <a:rPr lang="de-DE" sz="2800" dirty="0"/>
              <a:t>Ausnahme:</a:t>
            </a:r>
            <a:br>
              <a:rPr lang="de-DE" sz="2800" dirty="0"/>
            </a:br>
            <a:r>
              <a:rPr lang="de-DE" sz="2800" dirty="0"/>
              <a:t>Einfachste Konstruktion möglich (aber keine Reihungen)</a:t>
            </a:r>
            <a:br>
              <a:rPr lang="de-DE" sz="2800" dirty="0"/>
            </a:br>
            <a:r>
              <a:rPr lang="de-DE" sz="2800" dirty="0"/>
              <a:t>	</a:t>
            </a:r>
            <a:r>
              <a:rPr lang="de-DE" sz="2800" dirty="0">
                <a:solidFill>
                  <a:srgbClr val="0000FF"/>
                </a:solidFill>
              </a:rPr>
              <a:t>Annas Haus</a:t>
            </a:r>
            <a:br>
              <a:rPr lang="de-DE" sz="2800" dirty="0">
                <a:solidFill>
                  <a:srgbClr val="0000FF"/>
                </a:solidFill>
              </a:rPr>
            </a:br>
            <a:r>
              <a:rPr lang="de-DE" sz="2800" dirty="0">
                <a:solidFill>
                  <a:srgbClr val="0000FF"/>
                </a:solidFill>
              </a:rPr>
              <a:t>	Papas Auto</a:t>
            </a:r>
          </a:p>
          <a:p>
            <a:pPr marL="0" indent="0">
              <a:buNone/>
            </a:pP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45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Absätze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Bei neuem Gedanken einen neuen Absatz beginnen</a:t>
            </a:r>
          </a:p>
          <a:p>
            <a:r>
              <a:rPr lang="de-DE" sz="2800" dirty="0"/>
              <a:t>Nicht zu lange Absätze, </a:t>
            </a:r>
            <a:br>
              <a:rPr lang="de-DE" sz="2800" dirty="0"/>
            </a:br>
            <a:r>
              <a:rPr lang="de-DE" sz="2800" dirty="0"/>
              <a:t>höchstens 6 - 8 Zeilen</a:t>
            </a:r>
          </a:p>
          <a:p>
            <a:r>
              <a:rPr lang="de-DE" sz="2800" dirty="0"/>
              <a:t>Wichtig: Kein Seitenumbruch innerhalb eines Absatzes</a:t>
            </a:r>
            <a:br>
              <a:rPr lang="de-DE" sz="2800" dirty="0"/>
            </a:br>
            <a:r>
              <a:rPr lang="de-DE" sz="2800" dirty="0"/>
              <a:t>Ganzer Absatz muss auf die Seite passen.</a:t>
            </a:r>
          </a:p>
        </p:txBody>
      </p:sp>
    </p:spTree>
    <p:extLst>
      <p:ext uri="{BB962C8B-B14F-4D97-AF65-F5344CB8AC3E}">
        <p14:creationId xmlns:p14="http://schemas.microsoft.com/office/powerpoint/2010/main" val="15930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Verneinungen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Vermeiden, wenn nicht nötig:</a:t>
            </a: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FF0000"/>
                </a:solidFill>
              </a:rPr>
              <a:t>Das Bad ist nicht groß.</a:t>
            </a:r>
            <a:br>
              <a:rPr lang="de-DE" sz="2800" dirty="0">
                <a:solidFill>
                  <a:srgbClr val="FF0000"/>
                </a:solidFill>
              </a:rPr>
            </a:br>
            <a:r>
              <a:rPr lang="de-DE" sz="2800" dirty="0">
                <a:solidFill>
                  <a:srgbClr val="FF0000"/>
                </a:solidFill>
              </a:rPr>
              <a:t>			</a:t>
            </a:r>
            <a:r>
              <a:rPr lang="de-DE" sz="2800" dirty="0">
                <a:solidFill>
                  <a:schemeClr val="tx1"/>
                </a:solidFill>
              </a:rPr>
              <a:t>Einfacher: </a:t>
            </a:r>
            <a:r>
              <a:rPr lang="de-DE" sz="2800" dirty="0">
                <a:solidFill>
                  <a:srgbClr val="0000FF"/>
                </a:solidFill>
              </a:rPr>
              <a:t>Das Bad ist klein. </a:t>
            </a:r>
            <a:br>
              <a:rPr lang="de-DE" sz="2800" dirty="0">
                <a:solidFill>
                  <a:srgbClr val="0000FF"/>
                </a:solidFill>
              </a:rPr>
            </a:br>
            <a:endParaRPr lang="de-DE" sz="2800" dirty="0">
              <a:solidFill>
                <a:srgbClr val="FF0000"/>
              </a:solidFill>
            </a:endParaRPr>
          </a:p>
          <a:p>
            <a:r>
              <a:rPr lang="de-DE" sz="2800" dirty="0"/>
              <a:t>Keine doppelten Verneinungen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			</a:t>
            </a:r>
            <a:r>
              <a:rPr lang="de-AT" sz="28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Er ist nicht untalentiert. ????</a:t>
            </a:r>
            <a:br>
              <a:rPr lang="de-DE" dirty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42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Konjunktiv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Vermeiden</a:t>
            </a: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FF0000"/>
                </a:solidFill>
              </a:rPr>
              <a:t>Ich würde mich freuen.</a:t>
            </a:r>
          </a:p>
          <a:p>
            <a:pPr marL="2743200" lvl="6" indent="0">
              <a:buNone/>
            </a:pPr>
            <a:r>
              <a:rPr lang="de-DE" sz="2800" dirty="0">
                <a:solidFill>
                  <a:srgbClr val="0070C0"/>
                </a:solidFill>
              </a:rPr>
              <a:t>Ich freue mich.</a:t>
            </a:r>
            <a:br>
              <a:rPr lang="de-DE" sz="2800" dirty="0">
                <a:solidFill>
                  <a:srgbClr val="0070C0"/>
                </a:solidFill>
              </a:rPr>
            </a:br>
            <a:endParaRPr lang="de-DE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800" dirty="0">
                <a:solidFill>
                  <a:schemeClr val="tx1"/>
                </a:solidFill>
              </a:rPr>
              <a:t>Ist leider sehr üblich und kommt häufig vor, ist aber unnötig und schwierig zu verstehen.</a:t>
            </a:r>
            <a:br>
              <a:rPr lang="de-DE" sz="2800" dirty="0">
                <a:solidFill>
                  <a:srgbClr val="FF0000"/>
                </a:solidFill>
              </a:rPr>
            </a:br>
            <a:endParaRPr lang="de-DE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71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Zeitangaben und Datum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Keine führende Null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FF0000"/>
                </a:solidFill>
              </a:rPr>
              <a:t>09-11:20 Uhr</a:t>
            </a: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0000FF"/>
                </a:solidFill>
              </a:rPr>
              <a:t>9:00 Uhr bis 11:20 Uhr</a:t>
            </a:r>
            <a:br>
              <a:rPr lang="de-DE" sz="2800" dirty="0">
                <a:solidFill>
                  <a:srgbClr val="0000FF"/>
                </a:solidFill>
              </a:rPr>
            </a:br>
            <a:r>
              <a:rPr lang="de-DE" sz="2800" dirty="0">
                <a:solidFill>
                  <a:srgbClr val="0000FF"/>
                </a:solidFill>
              </a:rPr>
              <a:t>                                     </a:t>
            </a:r>
            <a:r>
              <a:rPr lang="de-DE" sz="2800" u="sng" dirty="0">
                <a:solidFill>
                  <a:srgbClr val="0000FF"/>
                </a:solidFill>
              </a:rPr>
              <a:t>Schweiz</a:t>
            </a:r>
            <a:r>
              <a:rPr lang="de-DE" sz="2800" dirty="0">
                <a:solidFill>
                  <a:srgbClr val="0000FF"/>
                </a:solidFill>
              </a:rPr>
              <a:t>: 9.00 Uhr bis 11.20 Uhr</a:t>
            </a:r>
          </a:p>
          <a:p>
            <a:r>
              <a:rPr lang="de-DE" sz="2800" dirty="0"/>
              <a:t>Monate ausschreiben</a:t>
            </a:r>
            <a:br>
              <a:rPr lang="de-DE" sz="2800" dirty="0"/>
            </a:br>
            <a:r>
              <a:rPr lang="de-DE" sz="2800" dirty="0"/>
              <a:t>(Ausnahme prüfen: Menschen mit nichtdeutscher Erstsprache)</a:t>
            </a: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FF0000"/>
                </a:solidFill>
              </a:rPr>
              <a:t>01.03.2019</a:t>
            </a:r>
            <a:br>
              <a:rPr lang="de-DE" sz="2800" dirty="0"/>
            </a:br>
            <a:r>
              <a:rPr lang="de-DE" sz="2800" dirty="0"/>
              <a:t>			</a:t>
            </a:r>
            <a:r>
              <a:rPr lang="de-DE" sz="2800" dirty="0">
                <a:solidFill>
                  <a:srgbClr val="0000FF"/>
                </a:solidFill>
              </a:rPr>
              <a:t>1. März 2019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48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Zahlen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Eher als Ziffern schreiben: </a:t>
            </a:r>
            <a:br>
              <a:rPr lang="de-DE" sz="2800" dirty="0"/>
            </a:br>
            <a:r>
              <a:rPr lang="de-DE" sz="2800" dirty="0"/>
              <a:t>             </a:t>
            </a:r>
            <a:r>
              <a:rPr lang="de-DE" sz="2800" dirty="0">
                <a:solidFill>
                  <a:srgbClr val="0000FF"/>
                </a:solidFill>
              </a:rPr>
              <a:t>30</a:t>
            </a:r>
            <a:r>
              <a:rPr lang="de-DE" sz="2800" dirty="0"/>
              <a:t> statt </a:t>
            </a:r>
            <a:r>
              <a:rPr lang="de-DE" sz="2800" dirty="0">
                <a:solidFill>
                  <a:srgbClr val="FF0000"/>
                </a:solidFill>
              </a:rPr>
              <a:t>dreißig</a:t>
            </a:r>
            <a:endParaRPr lang="de-DE" sz="2800" dirty="0"/>
          </a:p>
          <a:p>
            <a:r>
              <a:rPr lang="de-DE" sz="2800" dirty="0"/>
              <a:t>Tausenderpunkte verwenden: </a:t>
            </a:r>
            <a:br>
              <a:rPr lang="de-DE" sz="2800" dirty="0"/>
            </a:br>
            <a:r>
              <a:rPr lang="de-DE" sz="2800" dirty="0"/>
              <a:t>             </a:t>
            </a:r>
            <a:r>
              <a:rPr lang="de-DE" sz="2800" dirty="0">
                <a:solidFill>
                  <a:srgbClr val="0000FF"/>
                </a:solidFill>
              </a:rPr>
              <a:t>10.000</a:t>
            </a:r>
            <a:br>
              <a:rPr lang="de-DE" sz="2800" dirty="0">
                <a:solidFill>
                  <a:srgbClr val="0000FF"/>
                </a:solidFill>
              </a:rPr>
            </a:br>
            <a:r>
              <a:rPr lang="de-DE" sz="2800" dirty="0">
                <a:solidFill>
                  <a:srgbClr val="0000FF"/>
                </a:solidFill>
              </a:rPr>
              <a:t>             </a:t>
            </a:r>
            <a:r>
              <a:rPr lang="de-DE" sz="2800" u="sng" dirty="0">
                <a:solidFill>
                  <a:srgbClr val="0000FF"/>
                </a:solidFill>
              </a:rPr>
              <a:t>Schweiz</a:t>
            </a:r>
            <a:r>
              <a:rPr lang="de-DE" sz="2800" dirty="0">
                <a:solidFill>
                  <a:srgbClr val="0000FF"/>
                </a:solidFill>
              </a:rPr>
              <a:t>: 10´000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181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292E-6B33-B59B-EE7A-8D42C9FAF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3CF8B2-3CE6-02C8-784E-805412D48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kann die Zielgruppe A2?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F2DEE2-7BD2-DF5E-B725-92717793B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4" y="2257205"/>
            <a:ext cx="10442575" cy="3959700"/>
          </a:xfrm>
        </p:spPr>
        <p:txBody>
          <a:bodyPr/>
          <a:lstStyle/>
          <a:p>
            <a:r>
              <a:rPr lang="de-DE" dirty="0"/>
              <a:t>Sie kann einfache Texte zu </a:t>
            </a:r>
            <a:r>
              <a:rPr lang="de-DE" b="1" dirty="0"/>
              <a:t>vertrauten, konkreten Themen </a:t>
            </a:r>
            <a:r>
              <a:rPr lang="de-DE" dirty="0"/>
              <a:t>verstehen, </a:t>
            </a:r>
            <a:br>
              <a:rPr lang="de-DE" dirty="0"/>
            </a:br>
            <a:r>
              <a:rPr lang="de-DE" dirty="0"/>
              <a:t>in denen gängige alltags- oder berufsbezogene Sprache verwendet wird.</a:t>
            </a:r>
          </a:p>
          <a:p>
            <a:r>
              <a:rPr lang="de-DE" dirty="0"/>
              <a:t>Sie kann einfache Texte lesen und verstehen, </a:t>
            </a:r>
            <a:br>
              <a:rPr lang="de-DE" dirty="0"/>
            </a:br>
            <a:r>
              <a:rPr lang="de-DE" dirty="0"/>
              <a:t>in denen vor allem bekannte Begriffe vorkommen und die auch</a:t>
            </a:r>
            <a:br>
              <a:rPr lang="de-DE" dirty="0"/>
            </a:br>
            <a:r>
              <a:rPr lang="de-DE" dirty="0"/>
              <a:t>einen gewissen </a:t>
            </a:r>
            <a:r>
              <a:rPr lang="de-DE" b="1" dirty="0"/>
              <a:t>Anteil international </a:t>
            </a:r>
            <a:r>
              <a:rPr lang="de-DE" dirty="0"/>
              <a:t>verwendeter Wörter enthalten.</a:t>
            </a:r>
          </a:p>
          <a:p>
            <a:r>
              <a:rPr lang="de-DE" dirty="0"/>
              <a:t>Sie kann </a:t>
            </a:r>
            <a:r>
              <a:rPr lang="de-DE" b="1" dirty="0"/>
              <a:t>Grundtypen</a:t>
            </a:r>
            <a:r>
              <a:rPr lang="de-DE" dirty="0"/>
              <a:t> von Standard- und Routinebriefen zu</a:t>
            </a:r>
            <a:br>
              <a:rPr lang="de-DE" dirty="0"/>
            </a:br>
            <a:r>
              <a:rPr lang="de-DE" dirty="0"/>
              <a:t>vertrauten Themen verstehen.</a:t>
            </a:r>
            <a:br>
              <a:rPr lang="de-DE" dirty="0"/>
            </a:br>
            <a:r>
              <a:rPr lang="de-DE" dirty="0"/>
              <a:t>Zum Beispiel Anfragen, Bestellungen, Auftragsbestätigungen und ähnliches.</a:t>
            </a:r>
          </a:p>
        </p:txBody>
      </p:sp>
    </p:spTree>
    <p:extLst>
      <p:ext uri="{BB962C8B-B14F-4D97-AF65-F5344CB8AC3E}">
        <p14:creationId xmlns:p14="http://schemas.microsoft.com/office/powerpoint/2010/main" val="2336415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Gendern</a:t>
            </a:r>
            <a:r>
              <a:rPr lang="de-DE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Wichtig! Nicht nur die männliche Form verwenden.</a:t>
            </a:r>
          </a:p>
          <a:p>
            <a:r>
              <a:rPr lang="de-DE" sz="2800" dirty="0"/>
              <a:t>Am besten ausschreiben:</a:t>
            </a:r>
            <a:br>
              <a:rPr lang="de-DE" sz="2800" dirty="0"/>
            </a:br>
            <a:r>
              <a:rPr lang="de-DE" sz="2800" dirty="0"/>
              <a:t>Patientinnen und Patienten.</a:t>
            </a:r>
          </a:p>
          <a:p>
            <a:r>
              <a:rPr lang="de-DE" sz="2800" dirty="0"/>
              <a:t>Wenn möglich auch Genderneutral:</a:t>
            </a:r>
            <a:br>
              <a:rPr lang="de-DE" sz="2800" dirty="0"/>
            </a:br>
            <a:r>
              <a:rPr lang="de-DE" sz="2800" dirty="0"/>
              <a:t>Personal</a:t>
            </a:r>
            <a:br>
              <a:rPr lang="de-DE" sz="2800" dirty="0"/>
            </a:br>
            <a:r>
              <a:rPr lang="de-DE" sz="2800" dirty="0"/>
              <a:t>Fachleute</a:t>
            </a:r>
            <a:br>
              <a:rPr lang="de-DE" sz="2800" dirty="0"/>
            </a:b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54519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Überschriften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Überschriften und Zwischenüberschriften geben Struktur.</a:t>
            </a:r>
          </a:p>
          <a:p>
            <a:r>
              <a:rPr lang="de-DE" sz="2800" dirty="0"/>
              <a:t>Bei längeren Texten: Zwischenüberschriften machen</a:t>
            </a:r>
          </a:p>
          <a:p>
            <a:r>
              <a:rPr lang="de-DE" sz="2800" dirty="0"/>
              <a:t>Wenn sinnvoll, als Frage formulieren</a:t>
            </a:r>
          </a:p>
          <a:p>
            <a:r>
              <a:rPr lang="de-DE" sz="2800" dirty="0"/>
              <a:t>Maximal </a:t>
            </a:r>
            <a:r>
              <a:rPr lang="de-DE" sz="2800" b="1" dirty="0"/>
              <a:t>3</a:t>
            </a:r>
            <a:r>
              <a:rPr lang="de-DE" sz="2800" dirty="0"/>
              <a:t> Überschriftenebenen</a:t>
            </a:r>
            <a:br>
              <a:rPr lang="de-DE" sz="2800" dirty="0"/>
            </a:b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29357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Inhaltsverzeichnis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Ja, bei mehreren Kapiteln</a:t>
            </a:r>
          </a:p>
          <a:p>
            <a:r>
              <a:rPr lang="de-DE" sz="2800" dirty="0"/>
              <a:t>Unbedingt mit Formatvorlagen arbeiten,</a:t>
            </a:r>
            <a:br>
              <a:rPr lang="de-DE" sz="2800" dirty="0"/>
            </a:br>
            <a:r>
              <a:rPr lang="de-DE" sz="2800" dirty="0"/>
              <a:t>das spart viel Arbeit und Zeit.</a:t>
            </a:r>
            <a:br>
              <a:rPr lang="de-DE" sz="2800" dirty="0"/>
            </a:b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676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Struktur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Informationen in logischer Reihenfolge ordnen</a:t>
            </a:r>
          </a:p>
          <a:p>
            <a:r>
              <a:rPr lang="de-DE" sz="2800" dirty="0"/>
              <a:t>Keine Fußnoten </a:t>
            </a:r>
          </a:p>
          <a:p>
            <a:r>
              <a:rPr lang="de-DE" sz="2800" dirty="0"/>
              <a:t>Keine Quellenverweise</a:t>
            </a:r>
          </a:p>
          <a:p>
            <a:r>
              <a:rPr lang="de-DE" sz="2800" dirty="0"/>
              <a:t>keine Querverweise </a:t>
            </a:r>
          </a:p>
        </p:txBody>
      </p:sp>
    </p:spTree>
    <p:extLst>
      <p:ext uri="{BB962C8B-B14F-4D97-AF65-F5344CB8AC3E}">
        <p14:creationId xmlns:p14="http://schemas.microsoft.com/office/powerpoint/2010/main" val="158607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Statistische Grafiken und Tabellen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Nur sehr einfache Grafiken und Tabellen verwenden.</a:t>
            </a:r>
          </a:p>
          <a:p>
            <a:r>
              <a:rPr lang="de-DE" sz="2800" dirty="0"/>
              <a:t>Immer zusätzlich erklären</a:t>
            </a:r>
            <a:br>
              <a:rPr lang="de-DE" sz="2800" dirty="0"/>
            </a:b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07953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800" dirty="0"/>
              <a:t>Mindestens 12 </a:t>
            </a:r>
            <a:r>
              <a:rPr lang="de-DE" sz="2800" dirty="0" err="1"/>
              <a:t>pt</a:t>
            </a:r>
            <a:br>
              <a:rPr lang="de-DE" sz="2800" dirty="0"/>
            </a:br>
            <a:r>
              <a:rPr lang="de-DE" sz="2800" dirty="0"/>
              <a:t>entscheidend ist die Mittellänge (x-Höhe), mindestens 2,5 mm</a:t>
            </a:r>
          </a:p>
          <a:p>
            <a:r>
              <a:rPr lang="de-DE" sz="2800" dirty="0"/>
              <a:t>Zeilenabstand zwischen 1,2 und 1,3</a:t>
            </a:r>
            <a:br>
              <a:rPr lang="de-DE" sz="2800" dirty="0"/>
            </a:br>
            <a:r>
              <a:rPr lang="de-DE" sz="2800" dirty="0"/>
              <a:t>Ober- und Unterlängen dürfen sich nicht berühren</a:t>
            </a:r>
          </a:p>
          <a:p>
            <a:r>
              <a:rPr lang="de-DE" sz="2800" dirty="0"/>
              <a:t>Nicht kursiv</a:t>
            </a:r>
          </a:p>
          <a:p>
            <a:r>
              <a:rPr lang="de-DE" sz="2800" dirty="0"/>
              <a:t>Genügend Kontrast</a:t>
            </a:r>
          </a:p>
          <a:p>
            <a:r>
              <a:rPr lang="de-DE" sz="2800" dirty="0"/>
              <a:t>Kein Hintergrundbild (nicht über Bilder schreiben)</a:t>
            </a:r>
          </a:p>
          <a:p>
            <a:r>
              <a:rPr lang="de-DE" sz="2800" dirty="0"/>
              <a:t>Informationen als normale Schrift und nicht als Design-Element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656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Text nicht drehen oder zerren</a:t>
            </a:r>
          </a:p>
          <a:p>
            <a:r>
              <a:rPr lang="de-DE" sz="2800" dirty="0"/>
              <a:t>Immer in Leserichtung schreiben</a:t>
            </a:r>
          </a:p>
          <a:p>
            <a:r>
              <a:rPr lang="de-DE" sz="2800" dirty="0"/>
              <a:t>Nicht durchgehend in Blockbuchstaben schreiben</a:t>
            </a:r>
          </a:p>
        </p:txBody>
      </p:sp>
    </p:spTree>
    <p:extLst>
      <p:ext uri="{BB962C8B-B14F-4D97-AF65-F5344CB8AC3E}">
        <p14:creationId xmlns:p14="http://schemas.microsoft.com/office/powerpoint/2010/main" val="139590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Schriftarten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Clr>
                <a:srgbClr val="A5241C"/>
              </a:buClr>
            </a:pPr>
            <a:r>
              <a:rPr lang="de-DE" sz="28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Dynamisches Formprinzip</a:t>
            </a: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(nicht geometrisches oder statisches Formprinzip): </a:t>
            </a:r>
            <a:b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z.B. </a:t>
            </a:r>
            <a:r>
              <a:rPr lang="de-DE" sz="2800" dirty="0" err="1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Calibri 12</a:t>
            </a:r>
          </a:p>
          <a:p>
            <a:pPr marL="342900" indent="-342900">
              <a:buClr>
                <a:srgbClr val="A5241C"/>
              </a:buClr>
            </a:pP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Unterscheidbarkeit: </a:t>
            </a:r>
            <a:b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de-DE" sz="2800" dirty="0">
                <a:solidFill>
                  <a:srgbClr val="212529"/>
                </a:solidFill>
                <a:cs typeface="Calibri"/>
              </a:rPr>
              <a:t>kleines l und großes </a:t>
            </a:r>
            <a:r>
              <a:rPr lang="de-DE" sz="2800" dirty="0">
                <a:solidFill>
                  <a:srgbClr val="212529"/>
                </a:solidFill>
                <a:latin typeface="Verdana"/>
                <a:cs typeface="Verdana"/>
              </a:rPr>
              <a:t>I</a:t>
            </a: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de-DE" sz="2800" dirty="0" err="1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de-DE" sz="28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-a-</a:t>
            </a:r>
            <a:r>
              <a:rPr lang="de-DE" sz="2800" dirty="0" err="1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endParaRPr lang="de-DE" sz="2800" dirty="0">
              <a:solidFill>
                <a:srgbClr val="2125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8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Wichtige Textteile mit </a:t>
            </a:r>
            <a:r>
              <a:rPr lang="de-DE" b="1" dirty="0"/>
              <a:t>fetter Schrift</a:t>
            </a:r>
            <a:r>
              <a:rPr lang="de-DE" dirty="0"/>
              <a:t> hervorheben: </a:t>
            </a:r>
            <a:br>
              <a:rPr lang="de-DE" dirty="0"/>
            </a:br>
            <a:r>
              <a:rPr lang="de-DE" dirty="0"/>
              <a:t>Achtung: nur 2 – 3 Wörter pro Satz</a:t>
            </a:r>
            <a:br>
              <a:rPr lang="de-DE" dirty="0"/>
            </a:br>
            <a:r>
              <a:rPr lang="de-DE" dirty="0"/>
              <a:t>keine ganzen Sätze oder Absätze!</a:t>
            </a:r>
            <a:br>
              <a:rPr lang="de-DE" dirty="0"/>
            </a:br>
            <a:endParaRPr lang="de-DE" dirty="0"/>
          </a:p>
          <a:p>
            <a:pPr marL="457200" lvl="1" indent="0">
              <a:spcBef>
                <a:spcPts val="600"/>
              </a:spcBef>
              <a:buNone/>
              <a:defRPr/>
            </a:pPr>
            <a:r>
              <a:rPr lang="de-DE" sz="2400" b="1" dirty="0">
                <a:solidFill>
                  <a:srgbClr val="FF0000"/>
                </a:solidFill>
                <a:cs typeface="Arial" charset="0"/>
              </a:rPr>
              <a:t>Sie können Hervorhebungen zum Beispiel fett machen,</a:t>
            </a:r>
            <a:br>
              <a:rPr lang="de-DE" sz="2400" b="1" dirty="0">
                <a:solidFill>
                  <a:srgbClr val="FF0000"/>
                </a:solidFill>
                <a:cs typeface="Arial" charset="0"/>
              </a:rPr>
            </a:br>
            <a:r>
              <a:rPr lang="de-DE" sz="2400" b="1" dirty="0">
                <a:solidFill>
                  <a:srgbClr val="FF0000"/>
                </a:solidFill>
                <a:cs typeface="Arial" charset="0"/>
              </a:rPr>
              <a:t>aber Markierungen über zwei Zeilen oder mehr hemmen den Lesefluss.</a:t>
            </a:r>
            <a:br>
              <a:rPr lang="de-DE" sz="2400" b="1" dirty="0">
                <a:solidFill>
                  <a:srgbClr val="FF0000"/>
                </a:solidFill>
                <a:cs typeface="Arial" charset="0"/>
              </a:rPr>
            </a:br>
            <a:br>
              <a:rPr lang="de-DE" sz="2400" dirty="0">
                <a:solidFill>
                  <a:srgbClr val="FF0000"/>
                </a:solidFill>
                <a:cs typeface="Arial" charset="0"/>
              </a:rPr>
            </a:br>
            <a:r>
              <a:rPr lang="de-DE" sz="2400" dirty="0">
                <a:solidFill>
                  <a:srgbClr val="3366FF"/>
                </a:solidFill>
                <a:cs typeface="Arial" charset="0"/>
              </a:rPr>
              <a:t>Sie können Hervorhebungen zum Beispiel </a:t>
            </a:r>
            <a:r>
              <a:rPr lang="de-DE" sz="2400" b="1" dirty="0">
                <a:solidFill>
                  <a:srgbClr val="3366FF"/>
                </a:solidFill>
                <a:cs typeface="Arial" charset="0"/>
              </a:rPr>
              <a:t>fett</a:t>
            </a:r>
            <a:r>
              <a:rPr lang="de-DE" sz="2400" dirty="0">
                <a:solidFill>
                  <a:srgbClr val="3366FF"/>
                </a:solidFill>
                <a:cs typeface="Arial" charset="0"/>
              </a:rPr>
              <a:t> machen,</a:t>
            </a:r>
            <a:br>
              <a:rPr lang="de-DE" sz="2400" dirty="0">
                <a:solidFill>
                  <a:srgbClr val="3366FF"/>
                </a:solidFill>
                <a:cs typeface="Arial" charset="0"/>
              </a:rPr>
            </a:br>
            <a:r>
              <a:rPr lang="de-DE" sz="2400" dirty="0">
                <a:solidFill>
                  <a:srgbClr val="3366FF"/>
                </a:solidFill>
                <a:cs typeface="Arial" charset="0"/>
              </a:rPr>
              <a:t>aber Markierungen über </a:t>
            </a:r>
            <a:r>
              <a:rPr lang="de-DE" sz="2400" b="1" dirty="0">
                <a:solidFill>
                  <a:srgbClr val="3366FF"/>
                </a:solidFill>
                <a:cs typeface="Arial" charset="0"/>
              </a:rPr>
              <a:t>zwei Zeilen </a:t>
            </a:r>
            <a:r>
              <a:rPr lang="de-DE" sz="2400" dirty="0">
                <a:solidFill>
                  <a:srgbClr val="3366FF"/>
                </a:solidFill>
                <a:cs typeface="Arial" charset="0"/>
              </a:rPr>
              <a:t>oder mehr hemmen den Lesefluss.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415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Textgestaltung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Nicht zu viel Text auf einer Seite</a:t>
            </a:r>
          </a:p>
          <a:p>
            <a:r>
              <a:rPr lang="de-DE" dirty="0"/>
              <a:t>Linksbündig </a:t>
            </a:r>
          </a:p>
          <a:p>
            <a:pPr marL="228600" lvl="1">
              <a:spcBef>
                <a:spcPts val="1000"/>
              </a:spcBef>
            </a:pPr>
            <a:r>
              <a:rPr lang="de-DE" dirty="0"/>
              <a:t>Kein Blocksatz </a:t>
            </a:r>
            <a:br>
              <a:rPr lang="de-DE" dirty="0"/>
            </a:br>
            <a:r>
              <a:rPr lang="de-DE" dirty="0"/>
              <a:t>                  </a:t>
            </a:r>
            <a:r>
              <a:rPr lang="de-AT" sz="20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Ohne Wörtertrennung wird Blocksatz unregelmäßig </a:t>
            </a:r>
            <a:br>
              <a:rPr lang="de-AT" sz="20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</a:br>
            <a:r>
              <a:rPr lang="de-AT" sz="20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                    und           dadurch          schwer         zu 	           lesen.</a:t>
            </a:r>
            <a:endParaRPr lang="de-DE" dirty="0"/>
          </a:p>
          <a:p>
            <a:r>
              <a:rPr lang="de-DE" dirty="0"/>
              <a:t>Bei Textspalten auf eindeutige Abgrenzung achten</a:t>
            </a:r>
          </a:p>
          <a:p>
            <a:r>
              <a:rPr lang="de-DE" dirty="0"/>
              <a:t>Lange Aufzählungen innerhalb eines Satzes vermeiden</a:t>
            </a:r>
          </a:p>
          <a:p>
            <a:r>
              <a:rPr lang="de-DE" dirty="0"/>
              <a:t>Mit Aufzählungszeichen arbeiten</a:t>
            </a:r>
          </a:p>
          <a:p>
            <a:r>
              <a:rPr lang="de-DE" dirty="0"/>
              <a:t>Jede Zeile eines Absatzes gleich ausrichten (keine Zeilen einrücken)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125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kann die Zielgruppe A2?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257205"/>
            <a:ext cx="10442575" cy="3959700"/>
          </a:xfrm>
        </p:spPr>
        <p:txBody>
          <a:bodyPr/>
          <a:lstStyle/>
          <a:p>
            <a:r>
              <a:rPr lang="de-DE" dirty="0"/>
              <a:t>Sie kann aus einfacheren schriftlichen Materialien konkrete </a:t>
            </a:r>
            <a:r>
              <a:rPr lang="de-DE" b="1" dirty="0"/>
              <a:t>Informationen herausfinden</a:t>
            </a:r>
            <a:r>
              <a:rPr lang="de-DE" dirty="0"/>
              <a:t>. </a:t>
            </a:r>
            <a:br>
              <a:rPr lang="de-DE" dirty="0"/>
            </a:br>
            <a:r>
              <a:rPr lang="de-DE" dirty="0"/>
              <a:t>Zum Beispiel aus Briefen, Broschüren, Zeitungsartikeln, in denen Ereignisse beschrieben werden. </a:t>
            </a:r>
          </a:p>
          <a:p>
            <a:r>
              <a:rPr lang="de-DE" dirty="0"/>
              <a:t>Sie kann </a:t>
            </a:r>
            <a:r>
              <a:rPr lang="de-DE" b="1" dirty="0"/>
              <a:t>Vorschriften</a:t>
            </a:r>
            <a:r>
              <a:rPr lang="de-DE" dirty="0"/>
              <a:t> verstehen, </a:t>
            </a:r>
            <a:br>
              <a:rPr lang="de-DE" dirty="0"/>
            </a:br>
            <a:r>
              <a:rPr lang="de-DE" dirty="0"/>
              <a:t>wenn sie </a:t>
            </a:r>
            <a:r>
              <a:rPr lang="de-DE" b="1" dirty="0"/>
              <a:t>in leicht verständlicher Sprache </a:t>
            </a:r>
            <a:r>
              <a:rPr lang="de-DE" dirty="0"/>
              <a:t>formuliert sind.</a:t>
            </a:r>
          </a:p>
        </p:txBody>
      </p:sp>
    </p:spTree>
    <p:extLst>
      <p:ext uri="{BB962C8B-B14F-4D97-AF65-F5344CB8AC3E}">
        <p14:creationId xmlns:p14="http://schemas.microsoft.com/office/powerpoint/2010/main" val="8110201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Textgestaltung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Zeilenumbrüche nach Haupt- und Nebensätzen </a:t>
            </a:r>
            <a:br>
              <a:rPr lang="de-DE" sz="2800" dirty="0"/>
            </a:br>
            <a:r>
              <a:rPr lang="de-DE" sz="2800" dirty="0"/>
              <a:t>und nach Sinneinheiten</a:t>
            </a:r>
          </a:p>
          <a:p>
            <a:r>
              <a:rPr lang="de-DE" sz="2800" dirty="0"/>
              <a:t>Genügend Abstand zwischen den </a:t>
            </a:r>
            <a:r>
              <a:rPr lang="de-DE" sz="2800" dirty="0" err="1"/>
              <a:t>Absätzen</a:t>
            </a:r>
            <a:r>
              <a:rPr lang="de-DE" sz="2800" dirty="0"/>
              <a:t> lassen</a:t>
            </a:r>
          </a:p>
          <a:p>
            <a:r>
              <a:rPr lang="de-DE" sz="2800" dirty="0"/>
              <a:t>Telefonnummern und Kontonummern gliedern: </a:t>
            </a:r>
            <a:br>
              <a:rPr lang="de-DE" sz="2800" dirty="0"/>
            </a:br>
            <a:r>
              <a:rPr lang="de-DE" sz="2800" dirty="0"/>
              <a:t>              </a:t>
            </a:r>
            <a:r>
              <a:rPr lang="de-DE" sz="2800" dirty="0">
                <a:solidFill>
                  <a:srgbClr val="FF0000"/>
                </a:solidFill>
              </a:rPr>
              <a:t>0664 122 12 15 15</a:t>
            </a:r>
          </a:p>
          <a:p>
            <a:r>
              <a:rPr lang="de-DE" sz="2800" dirty="0"/>
              <a:t>Adressen im Briefkopf-Format </a:t>
            </a:r>
          </a:p>
          <a:p>
            <a:r>
              <a:rPr lang="de-DE" sz="2800" dirty="0"/>
              <a:t>Seiten nummerieren </a:t>
            </a:r>
            <a:r>
              <a:rPr lang="mr-IN" sz="2800" dirty="0"/>
              <a:t>–</a:t>
            </a:r>
            <a:r>
              <a:rPr lang="de-DE" sz="2800" dirty="0"/>
              <a:t> Deckblatt mitnummerieren </a:t>
            </a:r>
            <a:br>
              <a:rPr lang="de-DE" sz="2800" dirty="0"/>
            </a:br>
            <a:r>
              <a:rPr lang="de-DE" sz="2800" dirty="0"/>
              <a:t>              </a:t>
            </a:r>
            <a:r>
              <a:rPr lang="de-DE" sz="2800" dirty="0">
                <a:solidFill>
                  <a:srgbClr val="FF0000"/>
                </a:solidFill>
              </a:rPr>
              <a:t>Seite 3 von 12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81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Bebilderung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Von Zielgruppe A2 gewünscht</a:t>
            </a:r>
          </a:p>
          <a:p>
            <a:r>
              <a:rPr lang="de-AT" sz="2800" dirty="0"/>
              <a:t>Sollen den Text unterstützen</a:t>
            </a:r>
          </a:p>
          <a:p>
            <a:r>
              <a:rPr lang="de-AT" sz="2800" dirty="0"/>
              <a:t>Deshalb Aufpassen bei Text-Bild-Schere!</a:t>
            </a:r>
          </a:p>
          <a:p>
            <a:r>
              <a:rPr lang="de-AT" sz="2800" dirty="0">
                <a:solidFill>
                  <a:schemeClr val="tx1"/>
                </a:solidFill>
              </a:rPr>
              <a:t>Für </a:t>
            </a:r>
            <a:r>
              <a:rPr lang="de-AT" sz="2800" b="1" dirty="0">
                <a:solidFill>
                  <a:schemeClr val="tx1"/>
                </a:solidFill>
              </a:rPr>
              <a:t>eine Art </a:t>
            </a:r>
            <a:r>
              <a:rPr lang="de-AT" sz="2800" dirty="0">
                <a:solidFill>
                  <a:schemeClr val="tx1"/>
                </a:solidFill>
              </a:rPr>
              <a:t>der Bebilderung entscheiden!</a:t>
            </a:r>
          </a:p>
          <a:p>
            <a:pPr lvl="1"/>
            <a:r>
              <a:rPr lang="de-AT" sz="2800" dirty="0">
                <a:solidFill>
                  <a:schemeClr val="tx1"/>
                </a:solidFill>
              </a:rPr>
              <a:t>Entweder Piktogramme</a:t>
            </a:r>
          </a:p>
          <a:p>
            <a:pPr lvl="1"/>
            <a:r>
              <a:rPr lang="de-AT" sz="2800" dirty="0">
                <a:solidFill>
                  <a:schemeClr val="tx1"/>
                </a:solidFill>
              </a:rPr>
              <a:t>Oder Zeichnungen</a:t>
            </a:r>
          </a:p>
          <a:p>
            <a:pPr lvl="1"/>
            <a:r>
              <a:rPr lang="de-AT" sz="2800" dirty="0">
                <a:solidFill>
                  <a:schemeClr val="tx1"/>
                </a:solidFill>
              </a:rPr>
              <a:t>Oder Fotos</a:t>
            </a:r>
            <a:endParaRPr lang="de-DE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2800" dirty="0"/>
              <a:t>Gute Fotos werden bevorzugt!</a:t>
            </a:r>
          </a:p>
        </p:txBody>
      </p:sp>
    </p:spTree>
    <p:extLst>
      <p:ext uri="{BB962C8B-B14F-4D97-AF65-F5344CB8AC3E}">
        <p14:creationId xmlns:p14="http://schemas.microsoft.com/office/powerpoint/2010/main" val="200605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Mag.</a:t>
            </a:r>
            <a:r>
              <a:rPr lang="de-DE" sz="2800" baseline="30000" dirty="0"/>
              <a:t>a</a:t>
            </a:r>
            <a:r>
              <a:rPr lang="de-DE" sz="2800" dirty="0"/>
              <a:t> Doris Becker</a:t>
            </a:r>
          </a:p>
          <a:p>
            <a:pPr marL="0" indent="0">
              <a:buNone/>
            </a:pPr>
            <a:r>
              <a:rPr lang="de-DE" sz="2800" dirty="0"/>
              <a:t>capito Wien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800" dirty="0">
                <a:hlinkClick r:id="rId3"/>
              </a:rPr>
              <a:t>d.becker@capito-wien.at</a:t>
            </a:r>
            <a:endParaRPr lang="de-DE" sz="2800" dirty="0"/>
          </a:p>
          <a:p>
            <a:pPr marL="0" indent="0">
              <a:buNone/>
            </a:pPr>
            <a:r>
              <a:rPr lang="de-DE" sz="2800" dirty="0"/>
              <a:t>Tel. +43 (0)664 819 10 94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Kontakt </a:t>
            </a:r>
            <a:endParaRPr lang="de-DE" dirty="0"/>
          </a:p>
        </p:txBody>
      </p:sp>
      <p:pic>
        <p:nvPicPr>
          <p:cNvPr id="8" name="Bildplatzhalter 7"/>
          <p:cNvPicPr>
            <a:picLocks noGrp="1" noChangeAspect="1"/>
          </p:cNvPicPr>
          <p:nvPr>
            <p:ph type="pic" sz="quarter" idx="1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03" r="205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761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kann die Zielgruppe A2?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257205"/>
            <a:ext cx="10442575" cy="395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Kurze und einfache Textsorten</a:t>
            </a:r>
            <a:r>
              <a:rPr lang="de-DE" dirty="0"/>
              <a:t>, die gelesen und verstanden werden: </a:t>
            </a:r>
          </a:p>
          <a:p>
            <a:r>
              <a:rPr lang="de-DE" dirty="0"/>
              <a:t>kurze Zeitungsmeldungen, Mitteilungen und Notizen</a:t>
            </a:r>
          </a:p>
          <a:p>
            <a:r>
              <a:rPr lang="de-DE" dirty="0"/>
              <a:t>einfache Informations-Broschüren (mit Bildanteil) </a:t>
            </a:r>
          </a:p>
          <a:p>
            <a:r>
              <a:rPr lang="de-DE" dirty="0"/>
              <a:t>Werbeprospekte, Katalog, Plakat (mit Bildanteil) </a:t>
            </a:r>
          </a:p>
          <a:p>
            <a:r>
              <a:rPr lang="de-DE" dirty="0"/>
              <a:t>Hinweisschilder (z.B. Etagenbeschreibung im Kaufhaus)</a:t>
            </a:r>
          </a:p>
          <a:p>
            <a:r>
              <a:rPr lang="de-DE" dirty="0"/>
              <a:t>kurze Gebrauchsanweisungen zu Apparaten des täglichen Lebens</a:t>
            </a:r>
          </a:p>
          <a:p>
            <a:r>
              <a:rPr lang="de-DE" dirty="0"/>
              <a:t>kurze Briefe, </a:t>
            </a:r>
            <a:r>
              <a:rPr lang="de-DE" dirty="0" err="1"/>
              <a:t>Social</a:t>
            </a:r>
            <a:r>
              <a:rPr lang="de-DE" dirty="0"/>
              <a:t> Media Posts, E</a:t>
            </a:r>
            <a:r>
              <a:rPr lang="mr-IN" dirty="0"/>
              <a:t>–</a:t>
            </a:r>
            <a:r>
              <a:rPr lang="de-DE" dirty="0"/>
              <a:t>Mail </a:t>
            </a:r>
          </a:p>
          <a:p>
            <a:r>
              <a:rPr lang="de-DE" dirty="0"/>
              <a:t>tabellarisches Verzeichnis (z.B. Arbeitsplan, Speisekarte, Inhaltsverzeichnis)</a:t>
            </a:r>
            <a:br>
              <a:rPr lang="de-DE" dirty="0"/>
            </a:br>
            <a:endParaRPr lang="de-DE" sz="10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399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kann die Zielgruppe A2?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Auch wenn sich viele Kriterien decken:</a:t>
            </a:r>
            <a:br>
              <a:rPr lang="de-DE" sz="2800" dirty="0"/>
            </a:br>
            <a:r>
              <a:rPr lang="de-DE" sz="2800" dirty="0"/>
              <a:t>auf A2 kann man im Gegensatz zu A1 </a:t>
            </a:r>
            <a:r>
              <a:rPr lang="de-DE" sz="2800" b="1" dirty="0"/>
              <a:t>auch längere Texte </a:t>
            </a:r>
            <a:r>
              <a:rPr lang="de-DE" sz="2800" dirty="0"/>
              <a:t>und </a:t>
            </a:r>
            <a:r>
              <a:rPr lang="de-DE" sz="2800" b="1" dirty="0"/>
              <a:t>ausführlichere Informationen </a:t>
            </a:r>
            <a:r>
              <a:rPr lang="de-DE" sz="2800" dirty="0"/>
              <a:t>anbieten, </a:t>
            </a:r>
            <a:br>
              <a:rPr lang="de-DE" sz="2800" dirty="0"/>
            </a:br>
            <a:r>
              <a:rPr lang="de-DE" sz="2800" dirty="0"/>
              <a:t>die über Zusammenfassungen hinausgehen.</a:t>
            </a:r>
          </a:p>
        </p:txBody>
      </p:sp>
    </p:spTree>
    <p:extLst>
      <p:ext uri="{BB962C8B-B14F-4D97-AF65-F5344CB8AC3E}">
        <p14:creationId xmlns:p14="http://schemas.microsoft.com/office/powerpoint/2010/main" val="403613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Ausgewählte Kriterien zur Vertiefung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4" y="2492375"/>
            <a:ext cx="10442575" cy="1511589"/>
          </a:xfrm>
        </p:spPr>
        <p:txBody>
          <a:bodyPr>
            <a:normAutofit/>
          </a:bodyPr>
          <a:lstStyle/>
          <a:p>
            <a:r>
              <a:rPr lang="de-DE" sz="2800" dirty="0"/>
              <a:t>Gesamter Kriterienkatalog kommt im Laufe des Lehrgangs</a:t>
            </a:r>
          </a:p>
        </p:txBody>
      </p:sp>
    </p:spTree>
    <p:extLst>
      <p:ext uri="{BB962C8B-B14F-4D97-AF65-F5344CB8AC3E}">
        <p14:creationId xmlns:p14="http://schemas.microsoft.com/office/powerpoint/2010/main" val="185418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Satzlänge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Einfache Satzkonstruktion</a:t>
            </a:r>
          </a:p>
          <a:p>
            <a:r>
              <a:rPr lang="de-DE" sz="2800" dirty="0"/>
              <a:t>Ein Satz = eine Botschaft</a:t>
            </a:r>
          </a:p>
          <a:p>
            <a:r>
              <a:rPr lang="de-DE" sz="2800" dirty="0"/>
              <a:t>Keine Schachtelsätze</a:t>
            </a:r>
          </a:p>
          <a:p>
            <a:r>
              <a:rPr lang="de-DE" sz="2800" dirty="0"/>
              <a:t>Richtwert für die Länge: 10 </a:t>
            </a:r>
            <a:r>
              <a:rPr lang="mr-IN" sz="2800" dirty="0"/>
              <a:t>–</a:t>
            </a:r>
            <a:r>
              <a:rPr lang="de-DE" sz="2800" dirty="0"/>
              <a:t> 12 Wörter, wenn möglich</a:t>
            </a:r>
          </a:p>
          <a:p>
            <a:r>
              <a:rPr lang="de-DE" sz="2800" dirty="0"/>
              <a:t>Zeilenumbruch nach Sinneinheiten</a:t>
            </a:r>
          </a:p>
          <a:p>
            <a:r>
              <a:rPr lang="de-DE" sz="2800" dirty="0"/>
              <a:t>Wörter am Zeilenende nicht trennen </a:t>
            </a:r>
            <a:br>
              <a:rPr lang="de-DE" sz="2800" dirty="0"/>
            </a:br>
            <a:r>
              <a:rPr lang="de-DE" sz="2800" dirty="0"/>
              <a:t>(und schon gar nicht, wenn der Satz auf der nächsten Seite weitergeht)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287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Wörter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Fremdwörter und Fachbegriffe vermeiden. </a:t>
            </a:r>
            <a:br>
              <a:rPr lang="de-DE" sz="2800" dirty="0"/>
            </a:br>
            <a:r>
              <a:rPr lang="de-DE" sz="2800" dirty="0"/>
              <a:t>Wenn nicht vermeidbar: erklären und evtl. Glossar anlegen</a:t>
            </a:r>
            <a:br>
              <a:rPr lang="de-DE" sz="2800" dirty="0"/>
            </a:br>
            <a:r>
              <a:rPr lang="de-DE" sz="2800" dirty="0"/>
              <a:t>Problem Glossar: reißt aus dem Lesefluss</a:t>
            </a:r>
          </a:p>
          <a:p>
            <a:r>
              <a:rPr lang="de-DE" sz="2800" dirty="0"/>
              <a:t>„Starke Verben“ verwenden</a:t>
            </a:r>
            <a:br>
              <a:rPr lang="de-DE" sz="2800" dirty="0"/>
            </a:br>
            <a:r>
              <a:rPr lang="de-DE" sz="2800" dirty="0"/>
              <a:t>Stammvokal ändert sich in den Vergangenheitsformen</a:t>
            </a:r>
            <a:br>
              <a:rPr lang="de-DE" sz="2800" dirty="0"/>
            </a:br>
            <a:r>
              <a:rPr lang="de-DE" sz="2800" dirty="0"/>
              <a:t>           </a:t>
            </a:r>
            <a:r>
              <a:rPr lang="de-DE" sz="2800" dirty="0">
                <a:solidFill>
                  <a:srgbClr val="3366FF"/>
                </a:solidFill>
              </a:rPr>
              <a:t>sprechen </a:t>
            </a:r>
            <a:r>
              <a:rPr lang="mr-IN" sz="2800" dirty="0">
                <a:solidFill>
                  <a:srgbClr val="3366FF"/>
                </a:solidFill>
              </a:rPr>
              <a:t>–</a:t>
            </a:r>
            <a:r>
              <a:rPr lang="de-DE" sz="2800" dirty="0">
                <a:solidFill>
                  <a:srgbClr val="3366FF"/>
                </a:solidFill>
              </a:rPr>
              <a:t> (sprach) </a:t>
            </a:r>
            <a:r>
              <a:rPr lang="mr-IN" sz="2800" dirty="0">
                <a:solidFill>
                  <a:srgbClr val="3366FF"/>
                </a:solidFill>
              </a:rPr>
              <a:t>–</a:t>
            </a:r>
            <a:r>
              <a:rPr lang="de-DE" sz="2800" dirty="0">
                <a:solidFill>
                  <a:srgbClr val="3366FF"/>
                </a:solidFill>
              </a:rPr>
              <a:t> gesprochen (starkes Verb)</a:t>
            </a:r>
            <a:br>
              <a:rPr lang="de-DE" sz="2800" dirty="0"/>
            </a:br>
            <a:r>
              <a:rPr lang="de-DE" sz="2800" dirty="0"/>
              <a:t>           </a:t>
            </a:r>
            <a:r>
              <a:rPr lang="de-DE" sz="2800" dirty="0">
                <a:solidFill>
                  <a:srgbClr val="FF0000"/>
                </a:solidFill>
              </a:rPr>
              <a:t>schenken </a:t>
            </a:r>
            <a:r>
              <a:rPr lang="mr-IN" sz="2800" dirty="0">
                <a:solidFill>
                  <a:srgbClr val="FF0000"/>
                </a:solidFill>
              </a:rPr>
              <a:t>–</a:t>
            </a:r>
            <a:r>
              <a:rPr lang="de-DE" sz="2800" dirty="0">
                <a:solidFill>
                  <a:srgbClr val="FF0000"/>
                </a:solidFill>
              </a:rPr>
              <a:t> (schenkte) </a:t>
            </a:r>
            <a:r>
              <a:rPr lang="mr-IN" sz="2800" dirty="0">
                <a:solidFill>
                  <a:srgbClr val="FF0000"/>
                </a:solidFill>
              </a:rPr>
              <a:t>–</a:t>
            </a:r>
            <a:r>
              <a:rPr lang="de-DE" sz="2800" dirty="0">
                <a:solidFill>
                  <a:srgbClr val="FF0000"/>
                </a:solidFill>
              </a:rPr>
              <a:t> geschenkt </a:t>
            </a:r>
            <a:r>
              <a:rPr lang="de-DE" sz="2800" dirty="0">
                <a:solidFill>
                  <a:schemeClr val="tx1"/>
                </a:solidFill>
              </a:rPr>
              <a:t>(schwaches Verb)</a:t>
            </a:r>
          </a:p>
          <a:p>
            <a:r>
              <a:rPr lang="de-DE" sz="2800" dirty="0"/>
              <a:t>Leicht verständliche Wörter verwenden,</a:t>
            </a:r>
            <a:br>
              <a:rPr lang="de-DE" sz="2800" dirty="0"/>
            </a:br>
            <a:r>
              <a:rPr lang="de-DE" sz="2800" dirty="0"/>
              <a:t>die der Zielgruppe bekannt sind</a:t>
            </a:r>
          </a:p>
          <a:p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11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ito Lehrgang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ito Lehrgang1" id="{803DBB21-633B-41F6-8CF5-F9DCC09945BE}" vid="{33FE95D7-6CD3-480F-A13B-AFDA1BD002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capito Lehrgang1</Template>
  <TotalTime>0</TotalTime>
  <Words>2071</Words>
  <Application>Microsoft Office PowerPoint</Application>
  <PresentationFormat>Breitbild</PresentationFormat>
  <Paragraphs>241</Paragraphs>
  <Slides>42</Slides>
  <Notes>14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Fira Sans</vt:lpstr>
      <vt:lpstr>Verdana</vt:lpstr>
      <vt:lpstr>Wingdings</vt:lpstr>
      <vt:lpstr>capito Lehrgang1</vt:lpstr>
      <vt:lpstr>Leitfaden für A2 Vertiefung </vt:lpstr>
      <vt:lpstr>Wer ist die Zielgruppe A2?</vt:lpstr>
      <vt:lpstr>Was kann die Zielgruppe A2?</vt:lpstr>
      <vt:lpstr>Was kann die Zielgruppe A2?</vt:lpstr>
      <vt:lpstr>Was kann die Zielgruppe A2?</vt:lpstr>
      <vt:lpstr>Was kann die Zielgruppe A2?</vt:lpstr>
      <vt:lpstr>Ausgewählte Kriterien zur Vertiefung</vt:lpstr>
      <vt:lpstr>Satzlänge</vt:lpstr>
      <vt:lpstr>Wörter</vt:lpstr>
      <vt:lpstr>Wörter</vt:lpstr>
      <vt:lpstr>Wortteilung</vt:lpstr>
      <vt:lpstr>Sonderzeichen</vt:lpstr>
      <vt:lpstr>Substantivierungen</vt:lpstr>
      <vt:lpstr>Satzebene</vt:lpstr>
      <vt:lpstr>Satzebene</vt:lpstr>
      <vt:lpstr>Satzebene</vt:lpstr>
      <vt:lpstr>Metaphern, Ironie, Humor, Sprichwörter, Vergleiche </vt:lpstr>
      <vt:lpstr>Abkürzungen, Initialen und Akronyme  (z.B. SV, EKG, DB ...) </vt:lpstr>
      <vt:lpstr>Römische Zahlen und Prozentangaben </vt:lpstr>
      <vt:lpstr>Pronomen</vt:lpstr>
      <vt:lpstr>Perfekt und Imperfekt </vt:lpstr>
      <vt:lpstr>Passiv</vt:lpstr>
      <vt:lpstr>Infinitiv</vt:lpstr>
      <vt:lpstr>Genitiv</vt:lpstr>
      <vt:lpstr>Absätze</vt:lpstr>
      <vt:lpstr>Verneinungen </vt:lpstr>
      <vt:lpstr>Konjunktiv</vt:lpstr>
      <vt:lpstr>Zeitangaben und Datum </vt:lpstr>
      <vt:lpstr>Zahlen</vt:lpstr>
      <vt:lpstr>Gendern </vt:lpstr>
      <vt:lpstr>Überschriften </vt:lpstr>
      <vt:lpstr>Inhaltsverzeichnis </vt:lpstr>
      <vt:lpstr>Struktur</vt:lpstr>
      <vt:lpstr>Statistische Grafiken und Tabellen </vt:lpstr>
      <vt:lpstr>Schrift</vt:lpstr>
      <vt:lpstr>Schrift</vt:lpstr>
      <vt:lpstr>Schriftarten</vt:lpstr>
      <vt:lpstr>Schrift</vt:lpstr>
      <vt:lpstr>Textgestaltung </vt:lpstr>
      <vt:lpstr>Textgestaltung </vt:lpstr>
      <vt:lpstr>Bebilderung</vt:lpstr>
      <vt:lpstr>Kontakt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Binder</dc:creator>
  <cp:lastModifiedBy>Doris Becker-Machreich</cp:lastModifiedBy>
  <cp:revision>315</cp:revision>
  <cp:lastPrinted>2019-10-03T12:57:27Z</cp:lastPrinted>
  <dcterms:created xsi:type="dcterms:W3CDTF">2019-09-25T08:43:02Z</dcterms:created>
  <dcterms:modified xsi:type="dcterms:W3CDTF">2025-10-24T12:24:26Z</dcterms:modified>
</cp:coreProperties>
</file>