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658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545578"/>
            <a:ext cx="320040" cy="312418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320040" y="6544055"/>
            <a:ext cx="11871960" cy="314325"/>
          </a:xfrm>
          <a:custGeom>
            <a:avLst/>
            <a:gdLst/>
            <a:ahLst/>
            <a:cxnLst/>
            <a:rect l="l" t="t" r="r" b="b"/>
            <a:pathLst>
              <a:path w="11871960" h="314325">
                <a:moveTo>
                  <a:pt x="11871960" y="0"/>
                </a:moveTo>
                <a:lnTo>
                  <a:pt x="0" y="0"/>
                </a:lnTo>
                <a:lnTo>
                  <a:pt x="0" y="313941"/>
                </a:lnTo>
                <a:lnTo>
                  <a:pt x="11871960" y="313941"/>
                </a:lnTo>
                <a:lnTo>
                  <a:pt x="11871960" y="0"/>
                </a:lnTo>
                <a:close/>
              </a:path>
            </a:pathLst>
          </a:custGeom>
          <a:solidFill>
            <a:srgbClr val="A4231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545578"/>
            <a:ext cx="320040" cy="312418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536180" y="0"/>
            <a:ext cx="4655819" cy="6544056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10540" y="1673351"/>
            <a:ext cx="3133344" cy="103174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707384" y="1466545"/>
            <a:ext cx="3492500" cy="12458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252525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90091" y="3949141"/>
            <a:ext cx="4067175" cy="848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25252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435"/>
              </a:lnSpc>
            </a:pPr>
            <a:r>
              <a:rPr b="0" dirty="0">
                <a:latin typeface="Calibri"/>
                <a:cs typeface="Calibri"/>
              </a:rPr>
              <a:t>capito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spc="-10" dirty="0"/>
              <a:t>Lehrgang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252525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25252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435"/>
              </a:lnSpc>
            </a:pPr>
            <a:r>
              <a:rPr b="0" dirty="0">
                <a:latin typeface="Calibri"/>
                <a:cs typeface="Calibri"/>
              </a:rPr>
              <a:t>capito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spc="-10" dirty="0"/>
              <a:t>Lehrgang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252525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435"/>
              </a:lnSpc>
            </a:pPr>
            <a:r>
              <a:rPr b="0" dirty="0">
                <a:latin typeface="Calibri"/>
                <a:cs typeface="Calibri"/>
              </a:rPr>
              <a:t>capito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spc="-10" dirty="0"/>
              <a:t>Lehrgang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20040" y="6544055"/>
            <a:ext cx="11871960" cy="314325"/>
          </a:xfrm>
          <a:custGeom>
            <a:avLst/>
            <a:gdLst/>
            <a:ahLst/>
            <a:cxnLst/>
            <a:rect l="l" t="t" r="r" b="b"/>
            <a:pathLst>
              <a:path w="11871960" h="314325">
                <a:moveTo>
                  <a:pt x="11871960" y="0"/>
                </a:moveTo>
                <a:lnTo>
                  <a:pt x="0" y="0"/>
                </a:lnTo>
                <a:lnTo>
                  <a:pt x="0" y="313941"/>
                </a:lnTo>
                <a:lnTo>
                  <a:pt x="11871960" y="313941"/>
                </a:lnTo>
                <a:lnTo>
                  <a:pt x="11871960" y="0"/>
                </a:lnTo>
                <a:close/>
              </a:path>
            </a:pathLst>
          </a:custGeom>
          <a:solidFill>
            <a:srgbClr val="A4231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545579"/>
            <a:ext cx="320040" cy="312418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320040" y="6544055"/>
            <a:ext cx="11871960" cy="314325"/>
          </a:xfrm>
          <a:custGeom>
            <a:avLst/>
            <a:gdLst/>
            <a:ahLst/>
            <a:cxnLst/>
            <a:rect l="l" t="t" r="r" b="b"/>
            <a:pathLst>
              <a:path w="11871960" h="314325">
                <a:moveTo>
                  <a:pt x="11871960" y="0"/>
                </a:moveTo>
                <a:lnTo>
                  <a:pt x="0" y="0"/>
                </a:lnTo>
                <a:lnTo>
                  <a:pt x="0" y="313941"/>
                </a:lnTo>
                <a:lnTo>
                  <a:pt x="11871960" y="313941"/>
                </a:lnTo>
                <a:lnTo>
                  <a:pt x="11871960" y="0"/>
                </a:lnTo>
                <a:close/>
              </a:path>
            </a:pathLst>
          </a:custGeom>
          <a:solidFill>
            <a:srgbClr val="A4231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545579"/>
            <a:ext cx="320040" cy="312418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0" y="920496"/>
            <a:ext cx="12192000" cy="841375"/>
          </a:xfrm>
          <a:custGeom>
            <a:avLst/>
            <a:gdLst/>
            <a:ahLst/>
            <a:cxnLst/>
            <a:rect l="l" t="t" r="r" b="b"/>
            <a:pathLst>
              <a:path w="12192000" h="841375">
                <a:moveTo>
                  <a:pt x="12192000" y="0"/>
                </a:moveTo>
                <a:lnTo>
                  <a:pt x="0" y="0"/>
                </a:lnTo>
                <a:lnTo>
                  <a:pt x="0" y="841248"/>
                </a:lnTo>
                <a:lnTo>
                  <a:pt x="12192000" y="841248"/>
                </a:lnTo>
                <a:lnTo>
                  <a:pt x="12192000" y="0"/>
                </a:lnTo>
                <a:close/>
              </a:path>
            </a:pathLst>
          </a:custGeom>
          <a:solidFill>
            <a:srgbClr val="A4231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920496"/>
            <a:ext cx="841247" cy="84124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252525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435"/>
              </a:lnSpc>
            </a:pPr>
            <a:r>
              <a:rPr b="0" dirty="0">
                <a:latin typeface="Calibri"/>
                <a:cs typeface="Calibri"/>
              </a:rPr>
              <a:t>capito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spc="-10" dirty="0"/>
              <a:t>Lehrgang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435"/>
              </a:lnSpc>
            </a:pPr>
            <a:r>
              <a:rPr b="0" dirty="0">
                <a:latin typeface="Calibri"/>
                <a:cs typeface="Calibri"/>
              </a:rPr>
              <a:t>capito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spc="-10" dirty="0"/>
              <a:t>Lehrgang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20040" y="6544055"/>
            <a:ext cx="11871960" cy="314325"/>
          </a:xfrm>
          <a:custGeom>
            <a:avLst/>
            <a:gdLst/>
            <a:ahLst/>
            <a:cxnLst/>
            <a:rect l="l" t="t" r="r" b="b"/>
            <a:pathLst>
              <a:path w="11871960" h="314325">
                <a:moveTo>
                  <a:pt x="11871960" y="0"/>
                </a:moveTo>
                <a:lnTo>
                  <a:pt x="0" y="0"/>
                </a:lnTo>
                <a:lnTo>
                  <a:pt x="0" y="313941"/>
                </a:lnTo>
                <a:lnTo>
                  <a:pt x="11871960" y="313941"/>
                </a:lnTo>
                <a:lnTo>
                  <a:pt x="11871960" y="0"/>
                </a:lnTo>
                <a:close/>
              </a:path>
            </a:pathLst>
          </a:custGeom>
          <a:solidFill>
            <a:srgbClr val="A4231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6545578"/>
            <a:ext cx="320040" cy="312418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320040" y="6544055"/>
            <a:ext cx="11871960" cy="314325"/>
          </a:xfrm>
          <a:custGeom>
            <a:avLst/>
            <a:gdLst/>
            <a:ahLst/>
            <a:cxnLst/>
            <a:rect l="l" t="t" r="r" b="b"/>
            <a:pathLst>
              <a:path w="11871960" h="314325">
                <a:moveTo>
                  <a:pt x="11871960" y="0"/>
                </a:moveTo>
                <a:lnTo>
                  <a:pt x="0" y="0"/>
                </a:lnTo>
                <a:lnTo>
                  <a:pt x="0" y="313941"/>
                </a:lnTo>
                <a:lnTo>
                  <a:pt x="11871960" y="313941"/>
                </a:lnTo>
                <a:lnTo>
                  <a:pt x="11871960" y="0"/>
                </a:lnTo>
                <a:close/>
              </a:path>
            </a:pathLst>
          </a:custGeom>
          <a:solidFill>
            <a:srgbClr val="A4231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6545578"/>
            <a:ext cx="320040" cy="312418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0" y="920496"/>
            <a:ext cx="841375" cy="841375"/>
          </a:xfrm>
          <a:custGeom>
            <a:avLst/>
            <a:gdLst/>
            <a:ahLst/>
            <a:cxnLst/>
            <a:rect l="l" t="t" r="r" b="b"/>
            <a:pathLst>
              <a:path w="841375" h="841375">
                <a:moveTo>
                  <a:pt x="841247" y="0"/>
                </a:moveTo>
                <a:lnTo>
                  <a:pt x="0" y="0"/>
                </a:lnTo>
                <a:lnTo>
                  <a:pt x="0" y="841248"/>
                </a:lnTo>
                <a:lnTo>
                  <a:pt x="841247" y="841248"/>
                </a:lnTo>
                <a:lnTo>
                  <a:pt x="841247" y="0"/>
                </a:lnTo>
                <a:close/>
              </a:path>
            </a:pathLst>
          </a:custGeom>
          <a:solidFill>
            <a:srgbClr val="A423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0091" y="687450"/>
            <a:ext cx="5814059" cy="1183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252525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35448" y="2377612"/>
            <a:ext cx="5991859" cy="23094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25252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99389" y="6617386"/>
            <a:ext cx="1184275" cy="203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435"/>
              </a:lnSpc>
            </a:pPr>
            <a:r>
              <a:rPr b="0" dirty="0">
                <a:latin typeface="Calibri"/>
                <a:cs typeface="Calibri"/>
              </a:rPr>
              <a:t>capito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spc="-10" dirty="0"/>
              <a:t>Lehrgang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pito.e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pito.e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pito.eu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pito.eu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pito.eu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pito.eu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pito.eu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pito.eu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pito.eu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pito.eu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pito.e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ito.eu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pito.eu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pito.eu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pito.eu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pito.eu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pito.eu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pito.eu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pito.eu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pito.eu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pito.eu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pito.e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pito.eu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pito.eu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pito.eu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pito.eu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pito.eu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pito.eu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pito.eu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pito.eu/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pito.eu/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pito.eu/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pito.e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pito.eu/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pito.eu/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pito.eu/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apito.eu/" TargetMode="External"/><Relationship Id="rId4" Type="http://schemas.openxmlformats.org/officeDocument/2006/relationships/hyperlink" Target="mailto:L.zeller@1a-zugang.de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pito.e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pito.e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pito.e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pito.e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pito.e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0" spc="-310" dirty="0">
                <a:solidFill>
                  <a:srgbClr val="A4231C"/>
                </a:solidFill>
              </a:rPr>
              <a:t>Lehrgang</a:t>
            </a:r>
            <a:endParaRPr sz="8000"/>
          </a:p>
        </p:txBody>
      </p:sp>
      <p:sp>
        <p:nvSpPr>
          <p:cNvPr id="4" name="object 4"/>
          <p:cNvSpPr txBox="1"/>
          <p:nvPr/>
        </p:nvSpPr>
        <p:spPr>
          <a:xfrm>
            <a:off x="412089" y="6630086"/>
            <a:ext cx="1095121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  <a:tabLst>
                <a:tab pos="9859645" algn="l"/>
              </a:tabLst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capito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KHT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b="0" dirty="0">
                <a:latin typeface="Calibri"/>
                <a:cs typeface="Calibri"/>
              </a:rPr>
              <a:t>capito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spc="-10" dirty="0"/>
              <a:t>Lehrgang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259314" y="6617386"/>
            <a:ext cx="11169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0" spc="-60" dirty="0">
                <a:latin typeface="Calibri Light"/>
                <a:cs typeface="Calibri Light"/>
              </a:rPr>
              <a:t>Sprachstufe</a:t>
            </a:r>
            <a:r>
              <a:rPr sz="5400" b="0" spc="-229" dirty="0">
                <a:latin typeface="Calibri Light"/>
                <a:cs typeface="Calibri Light"/>
              </a:rPr>
              <a:t> </a:t>
            </a:r>
            <a:r>
              <a:rPr sz="5400" b="0" spc="-25" dirty="0">
                <a:latin typeface="Calibri Light"/>
                <a:cs typeface="Calibri Light"/>
              </a:rPr>
              <a:t>A1</a:t>
            </a:r>
            <a:endParaRPr sz="54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spc="-10" dirty="0"/>
              <a:t>Kriterien</a:t>
            </a:r>
            <a:r>
              <a:rPr sz="4000" spc="-120" dirty="0"/>
              <a:t> </a:t>
            </a:r>
            <a:r>
              <a:rPr sz="4000" dirty="0"/>
              <a:t>von</a:t>
            </a:r>
            <a:r>
              <a:rPr sz="4000" spc="-90" dirty="0"/>
              <a:t> </a:t>
            </a:r>
            <a:r>
              <a:rPr sz="4000" spc="-25" dirty="0"/>
              <a:t>LL-</a:t>
            </a:r>
            <a:r>
              <a:rPr sz="4000" spc="-75" dirty="0"/>
              <a:t>Texten</a:t>
            </a:r>
            <a:r>
              <a:rPr sz="4000" spc="-95" dirty="0"/>
              <a:t> </a:t>
            </a:r>
            <a:r>
              <a:rPr sz="4000" dirty="0"/>
              <a:t>in</a:t>
            </a:r>
            <a:r>
              <a:rPr sz="4000" spc="-90" dirty="0"/>
              <a:t> </a:t>
            </a:r>
            <a:r>
              <a:rPr sz="4000" spc="-25" dirty="0"/>
              <a:t>A1 </a:t>
            </a:r>
            <a:r>
              <a:rPr sz="4000" spc="-10" dirty="0"/>
              <a:t>Satzbau</a:t>
            </a:r>
            <a:endParaRPr sz="4000"/>
          </a:p>
        </p:txBody>
      </p:sp>
      <p:sp>
        <p:nvSpPr>
          <p:cNvPr id="6" name="object 6"/>
          <p:cNvSpPr txBox="1"/>
          <p:nvPr/>
        </p:nvSpPr>
        <p:spPr>
          <a:xfrm>
            <a:off x="412089" y="6630086"/>
            <a:ext cx="1095121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  <a:tabLst>
                <a:tab pos="9859645" algn="l"/>
              </a:tabLst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capito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KHT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b="0" dirty="0">
                <a:latin typeface="Calibri"/>
                <a:cs typeface="Calibri"/>
              </a:rPr>
              <a:t>capito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spc="-10" dirty="0"/>
              <a:t>Lehrgang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0259314" y="6617386"/>
            <a:ext cx="11169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091" y="2469337"/>
            <a:ext cx="580072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40665" algn="l"/>
              </a:tabLst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Direkte</a:t>
            </a:r>
            <a:r>
              <a:rPr sz="2400" spc="-6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Ansprache</a:t>
            </a:r>
            <a:r>
              <a:rPr sz="24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der</a:t>
            </a:r>
            <a:r>
              <a:rPr sz="24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Leserinnen</a:t>
            </a:r>
            <a:r>
              <a:rPr sz="24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und</a:t>
            </a:r>
            <a:r>
              <a:rPr sz="24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Leser: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0091" y="3384295"/>
            <a:ext cx="283210" cy="720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35"/>
              </a:lnSpc>
              <a:spcBef>
                <a:spcPts val="100"/>
              </a:spcBef>
            </a:pPr>
            <a:r>
              <a:rPr sz="2400" dirty="0">
                <a:solidFill>
                  <a:srgbClr val="252525"/>
                </a:solidFill>
                <a:latin typeface="Wingdings"/>
                <a:cs typeface="Wingdings"/>
              </a:rPr>
              <a:t></a:t>
            </a:r>
            <a:endParaRPr sz="2400">
              <a:latin typeface="Wingdings"/>
              <a:cs typeface="Wingdings"/>
            </a:endParaRPr>
          </a:p>
          <a:p>
            <a:pPr marL="12700">
              <a:lnSpc>
                <a:spcPts val="2735"/>
              </a:lnSpc>
            </a:pPr>
            <a:r>
              <a:rPr sz="2400" dirty="0">
                <a:solidFill>
                  <a:srgbClr val="252525"/>
                </a:solidFill>
                <a:latin typeface="Wingdings"/>
                <a:cs typeface="Wingdings"/>
              </a:rPr>
              <a:t>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04492" y="3384295"/>
            <a:ext cx="4313555" cy="7207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Dann</a:t>
            </a:r>
            <a:r>
              <a:rPr sz="24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muss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man</a:t>
            </a:r>
            <a:r>
              <a:rPr sz="24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die</a:t>
            </a:r>
            <a:r>
              <a:rPr sz="2400" spc="-1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Rettung</a:t>
            </a:r>
            <a:r>
              <a:rPr sz="24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rufen.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Rufen</a:t>
            </a:r>
            <a:r>
              <a:rPr sz="24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Sie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die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Rettung.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spc="-10" dirty="0"/>
              <a:t>Kriterien</a:t>
            </a:r>
            <a:r>
              <a:rPr sz="4000" spc="-120" dirty="0"/>
              <a:t> </a:t>
            </a:r>
            <a:r>
              <a:rPr sz="4000" dirty="0"/>
              <a:t>von</a:t>
            </a:r>
            <a:r>
              <a:rPr sz="4000" spc="-90" dirty="0"/>
              <a:t> </a:t>
            </a:r>
            <a:r>
              <a:rPr sz="4000" spc="-25" dirty="0"/>
              <a:t>LL-</a:t>
            </a:r>
            <a:r>
              <a:rPr sz="4000" spc="-75" dirty="0"/>
              <a:t>Texten</a:t>
            </a:r>
            <a:r>
              <a:rPr sz="4000" spc="-95" dirty="0"/>
              <a:t> </a:t>
            </a:r>
            <a:r>
              <a:rPr sz="4000" dirty="0"/>
              <a:t>in</a:t>
            </a:r>
            <a:r>
              <a:rPr sz="4000" spc="-90" dirty="0"/>
              <a:t> </a:t>
            </a:r>
            <a:r>
              <a:rPr sz="4000" spc="-25" dirty="0"/>
              <a:t>A1 </a:t>
            </a:r>
            <a:r>
              <a:rPr sz="4000" spc="-10" dirty="0"/>
              <a:t>Satzbau</a:t>
            </a:r>
            <a:endParaRPr sz="4000"/>
          </a:p>
        </p:txBody>
      </p:sp>
      <p:sp>
        <p:nvSpPr>
          <p:cNvPr id="7" name="object 7"/>
          <p:cNvSpPr txBox="1"/>
          <p:nvPr/>
        </p:nvSpPr>
        <p:spPr>
          <a:xfrm>
            <a:off x="412089" y="6630086"/>
            <a:ext cx="1095121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  <a:tabLst>
                <a:tab pos="9859645" algn="l"/>
              </a:tabLst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capito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KHT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b="0" dirty="0">
                <a:latin typeface="Calibri"/>
                <a:cs typeface="Calibri"/>
              </a:rPr>
              <a:t>capito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spc="-10" dirty="0"/>
              <a:t>Lehrgang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0259314" y="6617386"/>
            <a:ext cx="11169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091" y="2469337"/>
            <a:ext cx="382905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40665" algn="l"/>
              </a:tabLst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Besser</a:t>
            </a:r>
            <a:r>
              <a:rPr sz="2400" spc="-6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Perfekt</a:t>
            </a:r>
            <a:r>
              <a:rPr sz="24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als</a:t>
            </a:r>
            <a:r>
              <a:rPr sz="2400" spc="-7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Präteritum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0091" y="3257803"/>
            <a:ext cx="282575" cy="720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35"/>
              </a:lnSpc>
              <a:spcBef>
                <a:spcPts val="100"/>
              </a:spcBef>
            </a:pPr>
            <a:r>
              <a:rPr sz="2400" dirty="0">
                <a:solidFill>
                  <a:srgbClr val="252525"/>
                </a:solidFill>
                <a:latin typeface="Wingdings"/>
                <a:cs typeface="Wingdings"/>
              </a:rPr>
              <a:t></a:t>
            </a:r>
            <a:endParaRPr sz="2400">
              <a:latin typeface="Wingdings"/>
              <a:cs typeface="Wingdings"/>
            </a:endParaRPr>
          </a:p>
          <a:p>
            <a:pPr marL="12700">
              <a:lnSpc>
                <a:spcPts val="2735"/>
              </a:lnSpc>
            </a:pPr>
            <a:r>
              <a:rPr sz="2400" dirty="0">
                <a:solidFill>
                  <a:srgbClr val="252525"/>
                </a:solidFill>
                <a:latin typeface="Wingdings"/>
                <a:cs typeface="Wingdings"/>
              </a:rPr>
              <a:t>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04492" y="3257803"/>
            <a:ext cx="4292600" cy="720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35"/>
              </a:lnSpc>
              <a:spcBef>
                <a:spcPts val="100"/>
              </a:spcBef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Die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Ritter</a:t>
            </a:r>
            <a:r>
              <a:rPr sz="24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bauten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eine</a:t>
            </a:r>
            <a:r>
              <a:rPr sz="2400" spc="-1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Burg.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735"/>
              </a:lnSpc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Die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Ritter</a:t>
            </a:r>
            <a:r>
              <a:rPr sz="24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haben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eine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Burg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gebaut.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0091" y="4497070"/>
            <a:ext cx="94183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40665" algn="l"/>
              </a:tabLst>
            </a:pPr>
            <a:r>
              <a:rPr sz="2400" b="1" dirty="0">
                <a:solidFill>
                  <a:srgbClr val="252525"/>
                </a:solidFill>
                <a:latin typeface="Calibri"/>
                <a:cs typeface="Calibri"/>
              </a:rPr>
              <a:t>Ausnahme:</a:t>
            </a:r>
            <a:r>
              <a:rPr sz="2400" b="1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Sätze</a:t>
            </a:r>
            <a:r>
              <a:rPr sz="2400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mit</a:t>
            </a:r>
            <a:r>
              <a:rPr sz="2400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Modalverben</a:t>
            </a:r>
            <a:r>
              <a:rPr sz="24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(z.B.</a:t>
            </a:r>
            <a:r>
              <a:rPr sz="2400" spc="-7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„mussten“</a:t>
            </a:r>
            <a:r>
              <a:rPr sz="2400" spc="-7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statt</a:t>
            </a:r>
            <a:r>
              <a:rPr sz="2400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„haben</a:t>
            </a:r>
            <a:r>
              <a:rPr sz="2400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müssen“)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spc="-10" dirty="0"/>
              <a:t>Kriterien</a:t>
            </a:r>
            <a:r>
              <a:rPr sz="4000" spc="-120" dirty="0"/>
              <a:t> </a:t>
            </a:r>
            <a:r>
              <a:rPr sz="4000" dirty="0"/>
              <a:t>von</a:t>
            </a:r>
            <a:r>
              <a:rPr sz="4000" spc="-90" dirty="0"/>
              <a:t> </a:t>
            </a:r>
            <a:r>
              <a:rPr sz="4000" spc="-25" dirty="0"/>
              <a:t>LL-</a:t>
            </a:r>
            <a:r>
              <a:rPr sz="4000" spc="-75" dirty="0"/>
              <a:t>Texten</a:t>
            </a:r>
            <a:r>
              <a:rPr sz="4000" spc="-95" dirty="0"/>
              <a:t> </a:t>
            </a:r>
            <a:r>
              <a:rPr sz="4000" dirty="0"/>
              <a:t>in</a:t>
            </a:r>
            <a:r>
              <a:rPr sz="4000" spc="-90" dirty="0"/>
              <a:t> </a:t>
            </a:r>
            <a:r>
              <a:rPr sz="4000" spc="-25" dirty="0"/>
              <a:t>A1 </a:t>
            </a:r>
            <a:r>
              <a:rPr sz="4000" spc="-10" dirty="0"/>
              <a:t>Satzbau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412089" y="6630086"/>
            <a:ext cx="1095121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  <a:tabLst>
                <a:tab pos="9859645" algn="l"/>
              </a:tabLst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capito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KHT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b="0" dirty="0">
                <a:latin typeface="Calibri"/>
                <a:cs typeface="Calibri"/>
              </a:rPr>
              <a:t>capito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spc="-10" dirty="0"/>
              <a:t>Lehrgang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259314" y="6617386"/>
            <a:ext cx="11169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091" y="2377612"/>
            <a:ext cx="9742805" cy="1307465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825"/>
              </a:spcBef>
              <a:buFont typeface="Wingdings"/>
              <a:buChar char=""/>
              <a:tabLst>
                <a:tab pos="240665" algn="l"/>
              </a:tabLst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Schreiben</a:t>
            </a:r>
            <a:r>
              <a:rPr sz="2400" spc="-6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Sie</a:t>
            </a:r>
            <a:r>
              <a:rPr sz="24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kurze</a:t>
            </a:r>
            <a:r>
              <a:rPr sz="2400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Sätze.</a:t>
            </a: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720"/>
              </a:spcBef>
              <a:buFont typeface="Wingdings"/>
              <a:buChar char=""/>
              <a:tabLst>
                <a:tab pos="240665" algn="l"/>
              </a:tabLst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Keine</a:t>
            </a:r>
            <a:r>
              <a:rPr sz="24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Schachtelsätze.</a:t>
            </a:r>
            <a:endParaRPr sz="2400">
              <a:latin typeface="Calibri"/>
              <a:cs typeface="Calibri"/>
            </a:endParaRPr>
          </a:p>
          <a:p>
            <a:pPr marL="697865" lvl="1" indent="-227965">
              <a:lnSpc>
                <a:spcPct val="100000"/>
              </a:lnSpc>
              <a:spcBef>
                <a:spcPts val="250"/>
              </a:spcBef>
              <a:buFont typeface="Wingdings"/>
              <a:buChar char=""/>
              <a:tabLst>
                <a:tab pos="697865" algn="l"/>
              </a:tabLst>
            </a:pPr>
            <a:r>
              <a:rPr sz="2200" spc="-25" dirty="0">
                <a:solidFill>
                  <a:srgbClr val="252525"/>
                </a:solidFill>
                <a:latin typeface="Calibri"/>
                <a:cs typeface="Calibri"/>
              </a:rPr>
              <a:t>Trennen</a:t>
            </a:r>
            <a:r>
              <a:rPr sz="2200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Sie</a:t>
            </a:r>
            <a:r>
              <a:rPr sz="2200" spc="-5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besser</a:t>
            </a:r>
            <a:r>
              <a:rPr sz="22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in</a:t>
            </a:r>
            <a:r>
              <a:rPr sz="2200" spc="-5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52525"/>
                </a:solidFill>
                <a:latin typeface="Calibri"/>
                <a:cs typeface="Calibri"/>
              </a:rPr>
              <a:t>mehrere</a:t>
            </a:r>
            <a:r>
              <a:rPr sz="2200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Sätze</a:t>
            </a:r>
            <a:r>
              <a:rPr sz="22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oder</a:t>
            </a:r>
            <a:r>
              <a:rPr sz="2200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252525"/>
                </a:solidFill>
                <a:latin typeface="Calibri"/>
                <a:cs typeface="Calibri"/>
              </a:rPr>
              <a:t>Fragen/Antworten</a:t>
            </a:r>
            <a:r>
              <a:rPr sz="22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52525"/>
                </a:solidFill>
                <a:latin typeface="Calibri"/>
                <a:cs typeface="Calibri"/>
              </a:rPr>
              <a:t>(Bedingungssätze).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spc="-10" dirty="0"/>
              <a:t>Kriterien</a:t>
            </a:r>
            <a:r>
              <a:rPr sz="4000" spc="-120" dirty="0"/>
              <a:t> </a:t>
            </a:r>
            <a:r>
              <a:rPr sz="4000" dirty="0"/>
              <a:t>von</a:t>
            </a:r>
            <a:r>
              <a:rPr sz="4000" spc="-90" dirty="0"/>
              <a:t> </a:t>
            </a:r>
            <a:r>
              <a:rPr sz="4000" spc="-25" dirty="0"/>
              <a:t>LL-</a:t>
            </a:r>
            <a:r>
              <a:rPr sz="4000" spc="-75" dirty="0"/>
              <a:t>Texten</a:t>
            </a:r>
            <a:r>
              <a:rPr sz="4000" spc="-95" dirty="0"/>
              <a:t> </a:t>
            </a:r>
            <a:r>
              <a:rPr sz="4000" dirty="0"/>
              <a:t>in</a:t>
            </a:r>
            <a:r>
              <a:rPr sz="4000" spc="-90" dirty="0"/>
              <a:t> </a:t>
            </a:r>
            <a:r>
              <a:rPr sz="4000" spc="-25" dirty="0"/>
              <a:t>A1 </a:t>
            </a:r>
            <a:r>
              <a:rPr sz="4000" spc="-10" dirty="0"/>
              <a:t>Satzbau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412089" y="6630086"/>
            <a:ext cx="1095121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  <a:tabLst>
                <a:tab pos="9859645" algn="l"/>
              </a:tabLst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capito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KHT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b="0" dirty="0">
                <a:latin typeface="Calibri"/>
                <a:cs typeface="Calibri"/>
              </a:rPr>
              <a:t>capito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spc="-10" dirty="0"/>
              <a:t>Lehrgang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259314" y="6617386"/>
            <a:ext cx="11169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091" y="2469337"/>
            <a:ext cx="10136505" cy="2038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252525"/>
                </a:solidFill>
                <a:latin typeface="Calibri"/>
                <a:cs typeface="Calibri"/>
              </a:rPr>
              <a:t>Beispiel</a:t>
            </a:r>
            <a:r>
              <a:rPr sz="2400" b="1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52525"/>
                </a:solidFill>
                <a:latin typeface="Calibri"/>
                <a:cs typeface="Calibri"/>
              </a:rPr>
              <a:t>für</a:t>
            </a:r>
            <a:r>
              <a:rPr sz="2400" b="1" spc="-1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52525"/>
                </a:solidFill>
                <a:latin typeface="Calibri"/>
                <a:cs typeface="Calibri"/>
              </a:rPr>
              <a:t>einen</a:t>
            </a:r>
            <a:r>
              <a:rPr sz="2400" b="1" spc="-10" dirty="0">
                <a:solidFill>
                  <a:srgbClr val="252525"/>
                </a:solidFill>
                <a:latin typeface="Calibri"/>
                <a:cs typeface="Calibri"/>
              </a:rPr>
              <a:t> Schachtelsatz: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900">
              <a:latin typeface="Calibri"/>
              <a:cs typeface="Calibri"/>
            </a:endParaRPr>
          </a:p>
          <a:p>
            <a:pPr marL="12700">
              <a:lnSpc>
                <a:spcPts val="2725"/>
              </a:lnSpc>
            </a:pPr>
            <a:r>
              <a:rPr sz="2400" dirty="0">
                <a:solidFill>
                  <a:srgbClr val="252525"/>
                </a:solidFill>
                <a:latin typeface="Wingdings"/>
                <a:cs typeface="Wingdings"/>
              </a:rPr>
              <a:t></a:t>
            </a:r>
            <a:endParaRPr sz="2400">
              <a:latin typeface="Wingdings"/>
              <a:cs typeface="Wingdings"/>
            </a:endParaRPr>
          </a:p>
          <a:p>
            <a:pPr marL="12700" marR="5080">
              <a:lnSpc>
                <a:spcPct val="90000"/>
              </a:lnSpc>
              <a:spcBef>
                <a:spcPts val="135"/>
              </a:spcBef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Haben</a:t>
            </a:r>
            <a:r>
              <a:rPr sz="24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Zecken</a:t>
            </a:r>
            <a:r>
              <a:rPr sz="2400" spc="-5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ein</a:t>
            </a:r>
            <a:r>
              <a:rPr sz="24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menschliches</a:t>
            </a:r>
            <a:r>
              <a:rPr sz="2400" spc="-5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Opfer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gefunden,</a:t>
            </a:r>
            <a:r>
              <a:rPr sz="2400" spc="-1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stechen</a:t>
            </a:r>
            <a:r>
              <a:rPr sz="24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sie</a:t>
            </a:r>
            <a:r>
              <a:rPr sz="24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meist</a:t>
            </a:r>
            <a:r>
              <a:rPr sz="2400" spc="-6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nicht</a:t>
            </a:r>
            <a:r>
              <a:rPr sz="24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gleich</a:t>
            </a:r>
            <a:r>
              <a:rPr sz="24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zu,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sondern</a:t>
            </a:r>
            <a:r>
              <a:rPr sz="24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krabbeln</a:t>
            </a:r>
            <a:r>
              <a:rPr sz="24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bis</a:t>
            </a:r>
            <a:r>
              <a:rPr sz="24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zu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mehrere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Stunden</a:t>
            </a:r>
            <a:r>
              <a:rPr sz="24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auf</a:t>
            </a:r>
            <a:r>
              <a:rPr sz="24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dem</a:t>
            </a:r>
            <a:r>
              <a:rPr sz="24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Körper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herum,</a:t>
            </a:r>
            <a:r>
              <a:rPr sz="24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um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eine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geeignete</a:t>
            </a:r>
            <a:r>
              <a:rPr sz="2400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Stichstelle</a:t>
            </a:r>
            <a:r>
              <a:rPr sz="2400" spc="-7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zu</a:t>
            </a:r>
            <a:r>
              <a:rPr sz="24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finden.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spc="-10" dirty="0"/>
              <a:t>Kriterien</a:t>
            </a:r>
            <a:r>
              <a:rPr sz="4000" spc="-120" dirty="0"/>
              <a:t> </a:t>
            </a:r>
            <a:r>
              <a:rPr sz="4000" dirty="0"/>
              <a:t>von</a:t>
            </a:r>
            <a:r>
              <a:rPr sz="4000" spc="-90" dirty="0"/>
              <a:t> </a:t>
            </a:r>
            <a:r>
              <a:rPr sz="4000" spc="-25" dirty="0"/>
              <a:t>LL-</a:t>
            </a:r>
            <a:r>
              <a:rPr sz="4000" spc="-75" dirty="0"/>
              <a:t>Texten</a:t>
            </a:r>
            <a:r>
              <a:rPr sz="4000" spc="-95" dirty="0"/>
              <a:t> </a:t>
            </a:r>
            <a:r>
              <a:rPr sz="4000" dirty="0"/>
              <a:t>in</a:t>
            </a:r>
            <a:r>
              <a:rPr sz="4000" spc="-90" dirty="0"/>
              <a:t> </a:t>
            </a:r>
            <a:r>
              <a:rPr sz="4000" spc="-25" dirty="0"/>
              <a:t>A1 </a:t>
            </a:r>
            <a:r>
              <a:rPr sz="4000" spc="-10" dirty="0"/>
              <a:t>Satzbau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412089" y="6630086"/>
            <a:ext cx="1095121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  <a:tabLst>
                <a:tab pos="9859645" algn="l"/>
              </a:tabLst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capito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KHT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b="0" dirty="0">
                <a:latin typeface="Calibri"/>
                <a:cs typeface="Calibri"/>
              </a:rPr>
              <a:t>capito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spc="-10" dirty="0"/>
              <a:t>Lehrgang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259314" y="6617386"/>
            <a:ext cx="11169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091" y="2469337"/>
            <a:ext cx="8505825" cy="2495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252525"/>
                </a:solidFill>
                <a:latin typeface="Calibri"/>
                <a:cs typeface="Calibri"/>
              </a:rPr>
              <a:t>Beispiel</a:t>
            </a:r>
            <a:r>
              <a:rPr sz="2400" b="1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52525"/>
                </a:solidFill>
                <a:latin typeface="Calibri"/>
                <a:cs typeface="Calibri"/>
              </a:rPr>
              <a:t>für</a:t>
            </a:r>
            <a:r>
              <a:rPr sz="2400" b="1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52525"/>
                </a:solidFill>
                <a:latin typeface="Calibri"/>
                <a:cs typeface="Calibri"/>
              </a:rPr>
              <a:t>die</a:t>
            </a:r>
            <a:r>
              <a:rPr sz="2400" b="1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52525"/>
                </a:solidFill>
                <a:latin typeface="Calibri"/>
                <a:cs typeface="Calibri"/>
              </a:rPr>
              <a:t>Auflösung</a:t>
            </a:r>
            <a:r>
              <a:rPr sz="2400" b="1" spc="-1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52525"/>
                </a:solidFill>
                <a:latin typeface="Calibri"/>
                <a:cs typeface="Calibri"/>
              </a:rPr>
              <a:t>des</a:t>
            </a:r>
            <a:r>
              <a:rPr sz="2400" b="1" spc="-10" dirty="0">
                <a:solidFill>
                  <a:srgbClr val="252525"/>
                </a:solidFill>
                <a:latin typeface="Calibri"/>
                <a:cs typeface="Calibri"/>
              </a:rPr>
              <a:t> Schachtelsatzes: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252525"/>
                </a:solidFill>
                <a:latin typeface="Wingdings"/>
                <a:cs typeface="Wingdings"/>
              </a:rPr>
              <a:t></a:t>
            </a:r>
            <a:endParaRPr sz="2400">
              <a:latin typeface="Wingdings"/>
              <a:cs typeface="Wingdings"/>
            </a:endParaRPr>
          </a:p>
          <a:p>
            <a:pPr marL="12700">
              <a:lnSpc>
                <a:spcPts val="2735"/>
              </a:lnSpc>
              <a:spcBef>
                <a:spcPts val="700"/>
              </a:spcBef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Zecken</a:t>
            </a:r>
            <a:r>
              <a:rPr sz="2400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lassen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sich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bei</a:t>
            </a:r>
            <a:r>
              <a:rPr sz="24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Menschen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viel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Zeit.</a:t>
            </a:r>
            <a:endParaRPr sz="2400">
              <a:latin typeface="Calibri"/>
              <a:cs typeface="Calibri"/>
            </a:endParaRPr>
          </a:p>
          <a:p>
            <a:pPr marL="12700" marR="5080">
              <a:lnSpc>
                <a:spcPts val="2590"/>
              </a:lnSpc>
              <a:spcBef>
                <a:spcPts val="185"/>
              </a:spcBef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Eine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Zecke</a:t>
            </a:r>
            <a:r>
              <a:rPr sz="24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krabbelt</a:t>
            </a:r>
            <a:r>
              <a:rPr sz="24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oft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mehrere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Stunden</a:t>
            </a:r>
            <a:r>
              <a:rPr sz="24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auf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dem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Menschen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herum.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Sie</a:t>
            </a:r>
            <a:r>
              <a:rPr sz="24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sucht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eine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besonders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gute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Stelle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auf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der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 Haut.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555"/>
              </a:lnSpc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Dort</a:t>
            </a:r>
            <a:r>
              <a:rPr sz="2400" spc="-6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sticht</a:t>
            </a:r>
            <a:r>
              <a:rPr sz="24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die</a:t>
            </a:r>
            <a:r>
              <a:rPr sz="24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Zecke</a:t>
            </a:r>
            <a:r>
              <a:rPr sz="2400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die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Menschen.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spc="-10" dirty="0"/>
              <a:t>Kriterien</a:t>
            </a:r>
            <a:r>
              <a:rPr sz="4000" spc="-120" dirty="0"/>
              <a:t> </a:t>
            </a:r>
            <a:r>
              <a:rPr sz="4000" dirty="0"/>
              <a:t>von</a:t>
            </a:r>
            <a:r>
              <a:rPr sz="4000" spc="-90" dirty="0"/>
              <a:t> </a:t>
            </a:r>
            <a:r>
              <a:rPr sz="4000" spc="-25" dirty="0"/>
              <a:t>LL-</a:t>
            </a:r>
            <a:r>
              <a:rPr sz="4000" spc="-75" dirty="0"/>
              <a:t>Texten</a:t>
            </a:r>
            <a:r>
              <a:rPr sz="4000" spc="-95" dirty="0"/>
              <a:t> </a:t>
            </a:r>
            <a:r>
              <a:rPr sz="4000" dirty="0"/>
              <a:t>in</a:t>
            </a:r>
            <a:r>
              <a:rPr sz="4000" spc="-90" dirty="0"/>
              <a:t> </a:t>
            </a:r>
            <a:r>
              <a:rPr sz="4000" spc="-25" dirty="0"/>
              <a:t>A1 </a:t>
            </a:r>
            <a:r>
              <a:rPr sz="4000" spc="-10" dirty="0"/>
              <a:t>Satzbau</a:t>
            </a:r>
            <a:endParaRPr sz="4000"/>
          </a:p>
        </p:txBody>
      </p:sp>
      <p:sp>
        <p:nvSpPr>
          <p:cNvPr id="6" name="object 6"/>
          <p:cNvSpPr txBox="1"/>
          <p:nvPr/>
        </p:nvSpPr>
        <p:spPr>
          <a:xfrm>
            <a:off x="412089" y="6630086"/>
            <a:ext cx="1095121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  <a:tabLst>
                <a:tab pos="9859645" algn="l"/>
              </a:tabLst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capito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KHT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b="0" dirty="0">
                <a:latin typeface="Calibri"/>
                <a:cs typeface="Calibri"/>
              </a:rPr>
              <a:t>capito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spc="-10" dirty="0"/>
              <a:t>Lehrgang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0259314" y="6617386"/>
            <a:ext cx="11169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091" y="2469337"/>
            <a:ext cx="7267575" cy="1179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252525"/>
                </a:solidFill>
                <a:latin typeface="Calibri"/>
                <a:cs typeface="Calibri"/>
              </a:rPr>
              <a:t>Beispiel</a:t>
            </a:r>
            <a:r>
              <a:rPr sz="2400" b="1" spc="-10" dirty="0">
                <a:solidFill>
                  <a:srgbClr val="252525"/>
                </a:solidFill>
                <a:latin typeface="Calibri"/>
                <a:cs typeface="Calibri"/>
              </a:rPr>
              <a:t> Schachtelsatz: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926465" algn="l"/>
              </a:tabLst>
            </a:pPr>
            <a:r>
              <a:rPr sz="2400" spc="-50" dirty="0">
                <a:solidFill>
                  <a:srgbClr val="252525"/>
                </a:solidFill>
                <a:latin typeface="Wingdings"/>
                <a:cs typeface="Wingdings"/>
              </a:rPr>
              <a:t></a:t>
            </a:r>
            <a:r>
              <a:rPr sz="2400" dirty="0">
                <a:solidFill>
                  <a:srgbClr val="252525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Wenn</a:t>
            </a:r>
            <a:r>
              <a:rPr sz="24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Sie</a:t>
            </a:r>
            <a:r>
              <a:rPr sz="24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die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Antwort</a:t>
            </a:r>
            <a:r>
              <a:rPr sz="24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wissen,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schreiben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Sie</a:t>
            </a:r>
            <a:r>
              <a:rPr sz="24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sie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 auf.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0091" y="4042917"/>
            <a:ext cx="2825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252525"/>
                </a:solidFill>
                <a:latin typeface="Wingdings"/>
                <a:cs typeface="Wingdings"/>
              </a:rPr>
              <a:t>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04492" y="4042917"/>
            <a:ext cx="4449445" cy="718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30"/>
              </a:lnSpc>
              <a:spcBef>
                <a:spcPts val="100"/>
              </a:spcBef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Wissen</a:t>
            </a:r>
            <a:r>
              <a:rPr sz="2400" spc="-1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Sie</a:t>
            </a:r>
            <a:r>
              <a:rPr sz="2400" spc="-1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die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Antwort?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730"/>
              </a:lnSpc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Dann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schreiben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Sie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die</a:t>
            </a:r>
            <a:r>
              <a:rPr sz="2400" spc="-1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Antwort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auf.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spc="-10" dirty="0"/>
              <a:t>Kriterien</a:t>
            </a:r>
            <a:r>
              <a:rPr sz="4000" spc="-120" dirty="0"/>
              <a:t> </a:t>
            </a:r>
            <a:r>
              <a:rPr sz="4000" dirty="0"/>
              <a:t>von</a:t>
            </a:r>
            <a:r>
              <a:rPr sz="4000" spc="-90" dirty="0"/>
              <a:t> </a:t>
            </a:r>
            <a:r>
              <a:rPr sz="4000" spc="-25" dirty="0"/>
              <a:t>LL-</a:t>
            </a:r>
            <a:r>
              <a:rPr sz="4000" spc="-75" dirty="0"/>
              <a:t>Texten</a:t>
            </a:r>
            <a:r>
              <a:rPr sz="4000" spc="-95" dirty="0"/>
              <a:t> </a:t>
            </a:r>
            <a:r>
              <a:rPr sz="4000" dirty="0"/>
              <a:t>in</a:t>
            </a:r>
            <a:r>
              <a:rPr sz="4000" spc="-90" dirty="0"/>
              <a:t> </a:t>
            </a:r>
            <a:r>
              <a:rPr sz="4000" spc="-25" dirty="0"/>
              <a:t>A1 </a:t>
            </a:r>
            <a:r>
              <a:rPr sz="4000" spc="-10" dirty="0"/>
              <a:t>Satzbau</a:t>
            </a:r>
            <a:endParaRPr sz="4000"/>
          </a:p>
        </p:txBody>
      </p:sp>
      <p:sp>
        <p:nvSpPr>
          <p:cNvPr id="6" name="object 6"/>
          <p:cNvSpPr txBox="1"/>
          <p:nvPr/>
        </p:nvSpPr>
        <p:spPr>
          <a:xfrm>
            <a:off x="412089" y="6630086"/>
            <a:ext cx="1095121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  <a:tabLst>
                <a:tab pos="9859645" algn="l"/>
              </a:tabLst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capito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KHT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b="0" dirty="0">
                <a:latin typeface="Calibri"/>
                <a:cs typeface="Calibri"/>
              </a:rPr>
              <a:t>capito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spc="-10" dirty="0"/>
              <a:t>Lehrgang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0259314" y="6617386"/>
            <a:ext cx="11169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091" y="2469337"/>
            <a:ext cx="383032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252525"/>
                </a:solidFill>
                <a:latin typeface="Calibri"/>
                <a:cs typeface="Calibri"/>
              </a:rPr>
              <a:t>Vermeiden</a:t>
            </a:r>
            <a:r>
              <a:rPr sz="2400" b="1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52525"/>
                </a:solidFill>
                <a:latin typeface="Calibri"/>
                <a:cs typeface="Calibri"/>
              </a:rPr>
              <a:t>Sie</a:t>
            </a:r>
            <a:r>
              <a:rPr sz="2400" b="1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52525"/>
                </a:solidFill>
                <a:latin typeface="Calibri"/>
                <a:cs typeface="Calibri"/>
              </a:rPr>
              <a:t>den</a:t>
            </a:r>
            <a:r>
              <a:rPr sz="2400" b="1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52525"/>
                </a:solidFill>
                <a:latin typeface="Calibri"/>
                <a:cs typeface="Calibri"/>
              </a:rPr>
              <a:t>Konjunktiv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0091" y="3384295"/>
            <a:ext cx="283210" cy="720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35"/>
              </a:lnSpc>
              <a:spcBef>
                <a:spcPts val="100"/>
              </a:spcBef>
            </a:pPr>
            <a:r>
              <a:rPr sz="2400" dirty="0">
                <a:solidFill>
                  <a:srgbClr val="252525"/>
                </a:solidFill>
                <a:latin typeface="Wingdings"/>
                <a:cs typeface="Wingdings"/>
              </a:rPr>
              <a:t></a:t>
            </a:r>
            <a:endParaRPr sz="2400">
              <a:latin typeface="Wingdings"/>
              <a:cs typeface="Wingdings"/>
            </a:endParaRPr>
          </a:p>
          <a:p>
            <a:pPr marL="12700">
              <a:lnSpc>
                <a:spcPts val="2735"/>
              </a:lnSpc>
            </a:pPr>
            <a:r>
              <a:rPr sz="2400" dirty="0">
                <a:solidFill>
                  <a:srgbClr val="252525"/>
                </a:solidFill>
                <a:latin typeface="Wingdings"/>
                <a:cs typeface="Wingdings"/>
              </a:rPr>
              <a:t>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04492" y="3384295"/>
            <a:ext cx="7149465" cy="720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35"/>
              </a:lnSpc>
              <a:spcBef>
                <a:spcPts val="100"/>
              </a:spcBef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Die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Kinder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könnten</a:t>
            </a:r>
            <a:r>
              <a:rPr sz="2400" spc="-1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im</a:t>
            </a:r>
            <a:r>
              <a:rPr sz="24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nassen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Gras</a:t>
            </a:r>
            <a:r>
              <a:rPr sz="24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ausrutschen.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735"/>
              </a:lnSpc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Es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kann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sein,</a:t>
            </a:r>
            <a:r>
              <a:rPr sz="2400" spc="-1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dass</a:t>
            </a:r>
            <a:r>
              <a:rPr sz="2400" spc="-1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die</a:t>
            </a:r>
            <a:r>
              <a:rPr sz="2400" spc="-1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Kinder</a:t>
            </a:r>
            <a:r>
              <a:rPr sz="2400" spc="-1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im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nassen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Gras</a:t>
            </a:r>
            <a:r>
              <a:rPr sz="2400" spc="-1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ausrutschen.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spc="-10" dirty="0"/>
              <a:t>Kriterien</a:t>
            </a:r>
            <a:r>
              <a:rPr sz="4000" spc="-120" dirty="0"/>
              <a:t> </a:t>
            </a:r>
            <a:r>
              <a:rPr sz="4000" dirty="0"/>
              <a:t>von</a:t>
            </a:r>
            <a:r>
              <a:rPr sz="4000" spc="-90" dirty="0"/>
              <a:t> </a:t>
            </a:r>
            <a:r>
              <a:rPr sz="4000" spc="-25" dirty="0"/>
              <a:t>LL-</a:t>
            </a:r>
            <a:r>
              <a:rPr sz="4000" spc="-75" dirty="0"/>
              <a:t>Texten</a:t>
            </a:r>
            <a:r>
              <a:rPr sz="4000" spc="-95" dirty="0"/>
              <a:t> </a:t>
            </a:r>
            <a:r>
              <a:rPr sz="4000" dirty="0"/>
              <a:t>in</a:t>
            </a:r>
            <a:r>
              <a:rPr sz="4000" spc="-90" dirty="0"/>
              <a:t> </a:t>
            </a:r>
            <a:r>
              <a:rPr sz="4000" spc="-25" dirty="0"/>
              <a:t>A1 </a:t>
            </a:r>
            <a:r>
              <a:rPr sz="4000" spc="-10" dirty="0"/>
              <a:t>Satzbau</a:t>
            </a:r>
            <a:endParaRPr sz="4000"/>
          </a:p>
        </p:txBody>
      </p:sp>
      <p:sp>
        <p:nvSpPr>
          <p:cNvPr id="6" name="object 6"/>
          <p:cNvSpPr txBox="1"/>
          <p:nvPr/>
        </p:nvSpPr>
        <p:spPr>
          <a:xfrm>
            <a:off x="412089" y="6630086"/>
            <a:ext cx="1095121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  <a:tabLst>
                <a:tab pos="9859645" algn="l"/>
              </a:tabLst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capito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KHT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b="0" dirty="0">
                <a:latin typeface="Calibri"/>
                <a:cs typeface="Calibri"/>
              </a:rPr>
              <a:t>capito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spc="-10" dirty="0"/>
              <a:t>Lehrgang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0259314" y="6617386"/>
            <a:ext cx="11169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091" y="2469337"/>
            <a:ext cx="319214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252525"/>
                </a:solidFill>
                <a:latin typeface="Calibri"/>
                <a:cs typeface="Calibri"/>
              </a:rPr>
              <a:t>Vermeiden</a:t>
            </a:r>
            <a:r>
              <a:rPr sz="2400" b="1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52525"/>
                </a:solidFill>
                <a:latin typeface="Calibri"/>
                <a:cs typeface="Calibri"/>
              </a:rPr>
              <a:t>Sie</a:t>
            </a:r>
            <a:r>
              <a:rPr sz="2400" b="1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52525"/>
                </a:solidFill>
                <a:latin typeface="Calibri"/>
                <a:cs typeface="Calibri"/>
              </a:rPr>
              <a:t>das</a:t>
            </a:r>
            <a:r>
              <a:rPr sz="2400" b="1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52525"/>
                </a:solidFill>
                <a:latin typeface="Calibri"/>
                <a:cs typeface="Calibri"/>
              </a:rPr>
              <a:t>Passiv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0091" y="3384295"/>
            <a:ext cx="283210" cy="720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35"/>
              </a:lnSpc>
              <a:spcBef>
                <a:spcPts val="100"/>
              </a:spcBef>
            </a:pPr>
            <a:r>
              <a:rPr sz="2400" dirty="0">
                <a:solidFill>
                  <a:srgbClr val="252525"/>
                </a:solidFill>
                <a:latin typeface="Wingdings"/>
                <a:cs typeface="Wingdings"/>
              </a:rPr>
              <a:t></a:t>
            </a:r>
            <a:endParaRPr sz="2400">
              <a:latin typeface="Wingdings"/>
              <a:cs typeface="Wingdings"/>
            </a:endParaRPr>
          </a:p>
          <a:p>
            <a:pPr marL="12700">
              <a:lnSpc>
                <a:spcPts val="2735"/>
              </a:lnSpc>
            </a:pPr>
            <a:r>
              <a:rPr sz="2400" dirty="0">
                <a:solidFill>
                  <a:srgbClr val="252525"/>
                </a:solidFill>
                <a:latin typeface="Wingdings"/>
                <a:cs typeface="Wingdings"/>
              </a:rPr>
              <a:t>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04492" y="3384295"/>
            <a:ext cx="5999480" cy="7207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Die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Germanen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wurden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von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den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Römern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besiegt.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Die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Römer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haben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die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Germanen</a:t>
            </a:r>
            <a:r>
              <a:rPr sz="2400" spc="-1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besiegt.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spc="-10" dirty="0"/>
              <a:t>Kriterien</a:t>
            </a:r>
            <a:r>
              <a:rPr sz="4000" spc="-120" dirty="0"/>
              <a:t> </a:t>
            </a:r>
            <a:r>
              <a:rPr sz="4000" dirty="0"/>
              <a:t>von</a:t>
            </a:r>
            <a:r>
              <a:rPr sz="4000" spc="-90" dirty="0"/>
              <a:t> </a:t>
            </a:r>
            <a:r>
              <a:rPr sz="4000" spc="-25" dirty="0"/>
              <a:t>LL-</a:t>
            </a:r>
            <a:r>
              <a:rPr sz="4000" spc="-75" dirty="0"/>
              <a:t>Texten</a:t>
            </a:r>
            <a:r>
              <a:rPr sz="4000" spc="-95" dirty="0"/>
              <a:t> </a:t>
            </a:r>
            <a:r>
              <a:rPr sz="4000" dirty="0"/>
              <a:t>in</a:t>
            </a:r>
            <a:r>
              <a:rPr sz="4000" spc="-90" dirty="0"/>
              <a:t> </a:t>
            </a:r>
            <a:r>
              <a:rPr sz="4000" spc="-25" dirty="0"/>
              <a:t>A1 </a:t>
            </a:r>
            <a:r>
              <a:rPr sz="4000" spc="-10" dirty="0"/>
              <a:t>Satzbau</a:t>
            </a:r>
            <a:endParaRPr sz="4000"/>
          </a:p>
        </p:txBody>
      </p:sp>
      <p:sp>
        <p:nvSpPr>
          <p:cNvPr id="6" name="object 6"/>
          <p:cNvSpPr txBox="1"/>
          <p:nvPr/>
        </p:nvSpPr>
        <p:spPr>
          <a:xfrm>
            <a:off x="412089" y="6630086"/>
            <a:ext cx="1095121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  <a:tabLst>
                <a:tab pos="9859645" algn="l"/>
              </a:tabLst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capito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KHT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b="0" dirty="0">
                <a:latin typeface="Calibri"/>
                <a:cs typeface="Calibri"/>
              </a:rPr>
              <a:t>capito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spc="-10" dirty="0"/>
              <a:t>Lehrgang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0259314" y="6617386"/>
            <a:ext cx="11169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091" y="2469337"/>
            <a:ext cx="57124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252525"/>
                </a:solidFill>
                <a:latin typeface="Calibri"/>
                <a:cs typeface="Calibri"/>
              </a:rPr>
              <a:t>Vermeiden</a:t>
            </a:r>
            <a:r>
              <a:rPr sz="2400" b="1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52525"/>
                </a:solidFill>
                <a:latin typeface="Calibri"/>
                <a:cs typeface="Calibri"/>
              </a:rPr>
              <a:t>Sie</a:t>
            </a:r>
            <a:r>
              <a:rPr sz="2400" b="1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52525"/>
                </a:solidFill>
                <a:latin typeface="Calibri"/>
                <a:cs typeface="Calibri"/>
              </a:rPr>
              <a:t>den</a:t>
            </a:r>
            <a:r>
              <a:rPr sz="2400" b="1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52525"/>
                </a:solidFill>
                <a:latin typeface="Calibri"/>
                <a:cs typeface="Calibri"/>
              </a:rPr>
              <a:t>Infinitiv</a:t>
            </a:r>
            <a:r>
              <a:rPr sz="2400" b="1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52525"/>
                </a:solidFill>
                <a:latin typeface="Calibri"/>
                <a:cs typeface="Calibri"/>
              </a:rPr>
              <a:t>mit</a:t>
            </a:r>
            <a:r>
              <a:rPr sz="2400" b="1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52525"/>
                </a:solidFill>
                <a:latin typeface="Calibri"/>
                <a:cs typeface="Calibri"/>
              </a:rPr>
              <a:t>„um</a:t>
            </a:r>
            <a:r>
              <a:rPr sz="2400" b="1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spc="-30" dirty="0">
                <a:solidFill>
                  <a:srgbClr val="252525"/>
                </a:solidFill>
                <a:latin typeface="Calibri"/>
                <a:cs typeface="Calibri"/>
              </a:rPr>
              <a:t>zu“,</a:t>
            </a:r>
            <a:r>
              <a:rPr sz="2400" b="1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spc="-20" dirty="0">
                <a:solidFill>
                  <a:srgbClr val="252525"/>
                </a:solidFill>
                <a:latin typeface="Calibri"/>
                <a:cs typeface="Calibri"/>
              </a:rPr>
              <a:t>„zu“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0091" y="3384295"/>
            <a:ext cx="283210" cy="720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35"/>
              </a:lnSpc>
              <a:spcBef>
                <a:spcPts val="100"/>
              </a:spcBef>
            </a:pPr>
            <a:r>
              <a:rPr sz="2400" dirty="0">
                <a:solidFill>
                  <a:srgbClr val="252525"/>
                </a:solidFill>
                <a:latin typeface="Wingdings"/>
                <a:cs typeface="Wingdings"/>
              </a:rPr>
              <a:t></a:t>
            </a:r>
            <a:endParaRPr sz="2400">
              <a:latin typeface="Wingdings"/>
              <a:cs typeface="Wingdings"/>
            </a:endParaRPr>
          </a:p>
          <a:p>
            <a:pPr marL="12700">
              <a:lnSpc>
                <a:spcPts val="2735"/>
              </a:lnSpc>
            </a:pPr>
            <a:r>
              <a:rPr sz="2400" dirty="0">
                <a:solidFill>
                  <a:srgbClr val="252525"/>
                </a:solidFill>
                <a:latin typeface="Wingdings"/>
                <a:cs typeface="Wingdings"/>
              </a:rPr>
              <a:t>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04492" y="3384295"/>
            <a:ext cx="7747000" cy="7207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Sie</a:t>
            </a:r>
            <a:r>
              <a:rPr sz="24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müssen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einen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Personalausweis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mitnehmen,</a:t>
            </a:r>
            <a:r>
              <a:rPr sz="24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um</a:t>
            </a:r>
            <a:r>
              <a:rPr sz="2400" spc="-1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zu</a:t>
            </a:r>
            <a:r>
              <a:rPr sz="2400" spc="-1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wählen.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Sie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dürfen</a:t>
            </a:r>
            <a:r>
              <a:rPr sz="2400" spc="-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nur</a:t>
            </a:r>
            <a:r>
              <a:rPr sz="2400" spc="-1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mit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einem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Personalausweis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wählen.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spc="-10" dirty="0"/>
              <a:t>Kriterien</a:t>
            </a:r>
            <a:r>
              <a:rPr sz="4000" spc="-120" dirty="0"/>
              <a:t> </a:t>
            </a:r>
            <a:r>
              <a:rPr sz="4000" dirty="0"/>
              <a:t>von</a:t>
            </a:r>
            <a:r>
              <a:rPr sz="4000" spc="-90" dirty="0"/>
              <a:t> </a:t>
            </a:r>
            <a:r>
              <a:rPr sz="4000" spc="-25" dirty="0"/>
              <a:t>LL-</a:t>
            </a:r>
            <a:r>
              <a:rPr sz="4000" spc="-75" dirty="0"/>
              <a:t>Texten</a:t>
            </a:r>
            <a:r>
              <a:rPr sz="4000" spc="-95" dirty="0"/>
              <a:t> </a:t>
            </a:r>
            <a:r>
              <a:rPr sz="4000" dirty="0"/>
              <a:t>in</a:t>
            </a:r>
            <a:r>
              <a:rPr sz="4000" spc="-90" dirty="0"/>
              <a:t> </a:t>
            </a:r>
            <a:r>
              <a:rPr sz="4000" spc="-25" dirty="0"/>
              <a:t>A1 </a:t>
            </a:r>
            <a:r>
              <a:rPr sz="4000" spc="-10" dirty="0"/>
              <a:t>Satzbau</a:t>
            </a:r>
            <a:endParaRPr sz="4000"/>
          </a:p>
        </p:txBody>
      </p:sp>
      <p:sp>
        <p:nvSpPr>
          <p:cNvPr id="6" name="object 6"/>
          <p:cNvSpPr txBox="1"/>
          <p:nvPr/>
        </p:nvSpPr>
        <p:spPr>
          <a:xfrm>
            <a:off x="412089" y="6630086"/>
            <a:ext cx="1095121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  <a:tabLst>
                <a:tab pos="9859645" algn="l"/>
              </a:tabLst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capito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KHT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b="0" dirty="0">
                <a:latin typeface="Calibri"/>
                <a:cs typeface="Calibri"/>
              </a:rPr>
              <a:t>capito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spc="-10" dirty="0"/>
              <a:t>Lehrgang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0259314" y="6617386"/>
            <a:ext cx="11169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091" y="2469337"/>
            <a:ext cx="345503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252525"/>
                </a:solidFill>
                <a:latin typeface="Calibri"/>
                <a:cs typeface="Calibri"/>
              </a:rPr>
              <a:t>Vermeiden</a:t>
            </a:r>
            <a:r>
              <a:rPr sz="2400" b="1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52525"/>
                </a:solidFill>
                <a:latin typeface="Calibri"/>
                <a:cs typeface="Calibri"/>
              </a:rPr>
              <a:t>Sie</a:t>
            </a:r>
            <a:r>
              <a:rPr sz="2400" b="1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52525"/>
                </a:solidFill>
                <a:latin typeface="Calibri"/>
                <a:cs typeface="Calibri"/>
              </a:rPr>
              <a:t>den</a:t>
            </a:r>
            <a:r>
              <a:rPr sz="2400" b="1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52525"/>
                </a:solidFill>
                <a:latin typeface="Calibri"/>
                <a:cs typeface="Calibri"/>
              </a:rPr>
              <a:t>Genetiv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0091" y="3384295"/>
            <a:ext cx="283210" cy="150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35"/>
              </a:lnSpc>
              <a:spcBef>
                <a:spcPts val="100"/>
              </a:spcBef>
            </a:pPr>
            <a:r>
              <a:rPr sz="2400" dirty="0">
                <a:solidFill>
                  <a:srgbClr val="252525"/>
                </a:solidFill>
                <a:latin typeface="Wingdings"/>
                <a:cs typeface="Wingdings"/>
              </a:rPr>
              <a:t></a:t>
            </a:r>
            <a:endParaRPr sz="2400">
              <a:latin typeface="Wingdings"/>
              <a:cs typeface="Wingdings"/>
            </a:endParaRPr>
          </a:p>
          <a:p>
            <a:pPr marL="12700">
              <a:lnSpc>
                <a:spcPts val="2735"/>
              </a:lnSpc>
            </a:pPr>
            <a:r>
              <a:rPr sz="2400" dirty="0">
                <a:solidFill>
                  <a:srgbClr val="252525"/>
                </a:solidFill>
                <a:latin typeface="Wingdings"/>
                <a:cs typeface="Wingdings"/>
              </a:rPr>
              <a:t></a:t>
            </a:r>
            <a:endParaRPr sz="2400">
              <a:latin typeface="Wingdings"/>
              <a:cs typeface="Wingdings"/>
            </a:endParaRPr>
          </a:p>
          <a:p>
            <a:pPr marL="12700">
              <a:lnSpc>
                <a:spcPts val="2735"/>
              </a:lnSpc>
              <a:spcBef>
                <a:spcPts val="720"/>
              </a:spcBef>
            </a:pPr>
            <a:r>
              <a:rPr sz="2400" dirty="0">
                <a:solidFill>
                  <a:srgbClr val="252525"/>
                </a:solidFill>
                <a:latin typeface="Wingdings"/>
                <a:cs typeface="Wingdings"/>
              </a:rPr>
              <a:t></a:t>
            </a:r>
            <a:endParaRPr sz="2400">
              <a:latin typeface="Wingdings"/>
              <a:cs typeface="Wingdings"/>
            </a:endParaRPr>
          </a:p>
          <a:p>
            <a:pPr marL="12700">
              <a:lnSpc>
                <a:spcPts val="2735"/>
              </a:lnSpc>
            </a:pPr>
            <a:r>
              <a:rPr sz="2400" dirty="0">
                <a:solidFill>
                  <a:srgbClr val="252525"/>
                </a:solidFill>
                <a:latin typeface="Wingdings"/>
                <a:cs typeface="Wingdings"/>
              </a:rPr>
              <a:t>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04492" y="3384295"/>
            <a:ext cx="7604125" cy="150749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Arbeitnehmer</a:t>
            </a:r>
            <a:r>
              <a:rPr sz="24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brauchen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das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Einverständnis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des</a:t>
            </a:r>
            <a:r>
              <a:rPr sz="2400" spc="-1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Arbeitgebers.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Der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Arbeitgeber</a:t>
            </a:r>
            <a:r>
              <a:rPr sz="2400" spc="-1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muss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einverstanden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sein.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735"/>
              </a:lnSpc>
              <a:spcBef>
                <a:spcPts val="690"/>
              </a:spcBef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Die</a:t>
            </a:r>
            <a:r>
              <a:rPr sz="24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Äpfel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des</a:t>
            </a:r>
            <a:r>
              <a:rPr sz="24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alten</a:t>
            </a:r>
            <a:r>
              <a:rPr sz="24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Baums</a:t>
            </a:r>
            <a:r>
              <a:rPr sz="24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schmecken</a:t>
            </a:r>
            <a:r>
              <a:rPr sz="2400" spc="-6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sehr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gut.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735"/>
              </a:lnSpc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Die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Äpfel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von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dem</a:t>
            </a:r>
            <a:r>
              <a:rPr sz="24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alten</a:t>
            </a:r>
            <a:r>
              <a:rPr sz="24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Baum</a:t>
            </a:r>
            <a:r>
              <a:rPr sz="24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schmecken</a:t>
            </a:r>
            <a:r>
              <a:rPr sz="2400" spc="-6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sehr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gut.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091" y="886790"/>
            <a:ext cx="626427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80" dirty="0">
                <a:solidFill>
                  <a:srgbClr val="FFFFFF"/>
                </a:solidFill>
              </a:rPr>
              <a:t>Verständlichkeits-</a:t>
            </a:r>
            <a:r>
              <a:rPr sz="4800" spc="-30" dirty="0">
                <a:solidFill>
                  <a:srgbClr val="FFFFFF"/>
                </a:solidFill>
              </a:rPr>
              <a:t>Stufe</a:t>
            </a:r>
            <a:r>
              <a:rPr sz="4800" spc="-75" dirty="0">
                <a:solidFill>
                  <a:srgbClr val="FFFFFF"/>
                </a:solidFill>
              </a:rPr>
              <a:t> </a:t>
            </a:r>
            <a:r>
              <a:rPr sz="4800" spc="-25" dirty="0">
                <a:solidFill>
                  <a:srgbClr val="FFFFFF"/>
                </a:solidFill>
              </a:rPr>
              <a:t>A1</a:t>
            </a:r>
            <a:endParaRPr sz="48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36180" y="920496"/>
            <a:ext cx="4655819" cy="562355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12089" y="6630086"/>
            <a:ext cx="1095121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  <a:tabLst>
                <a:tab pos="9859645" algn="l"/>
              </a:tabLst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capito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KHT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3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b="0" dirty="0">
                <a:latin typeface="Calibri"/>
                <a:cs typeface="Calibri"/>
              </a:rPr>
              <a:t>capito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spc="-10" dirty="0"/>
              <a:t>Lehrgang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259314" y="6617386"/>
            <a:ext cx="11169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3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spc="-10" dirty="0"/>
              <a:t>Kriterien</a:t>
            </a:r>
            <a:r>
              <a:rPr sz="4000" spc="-120" dirty="0"/>
              <a:t> </a:t>
            </a:r>
            <a:r>
              <a:rPr sz="4000" dirty="0"/>
              <a:t>von</a:t>
            </a:r>
            <a:r>
              <a:rPr sz="4000" spc="-90" dirty="0"/>
              <a:t> </a:t>
            </a:r>
            <a:r>
              <a:rPr sz="4000" spc="-25" dirty="0"/>
              <a:t>LL-</a:t>
            </a:r>
            <a:r>
              <a:rPr sz="4000" spc="-75" dirty="0"/>
              <a:t>Texten</a:t>
            </a:r>
            <a:r>
              <a:rPr sz="4000" spc="-95" dirty="0"/>
              <a:t> </a:t>
            </a:r>
            <a:r>
              <a:rPr sz="4000" dirty="0"/>
              <a:t>in</a:t>
            </a:r>
            <a:r>
              <a:rPr sz="4000" spc="-90" dirty="0"/>
              <a:t> </a:t>
            </a:r>
            <a:r>
              <a:rPr sz="4000" spc="-25" dirty="0"/>
              <a:t>A1 </a:t>
            </a:r>
            <a:r>
              <a:rPr sz="4000" spc="-10" dirty="0"/>
              <a:t>Satzbau</a:t>
            </a:r>
            <a:endParaRPr sz="4000"/>
          </a:p>
        </p:txBody>
      </p:sp>
      <p:sp>
        <p:nvSpPr>
          <p:cNvPr id="6" name="object 6"/>
          <p:cNvSpPr txBox="1"/>
          <p:nvPr/>
        </p:nvSpPr>
        <p:spPr>
          <a:xfrm>
            <a:off x="412089" y="6630086"/>
            <a:ext cx="1095121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  <a:tabLst>
                <a:tab pos="9859645" algn="l"/>
              </a:tabLst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capito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KHT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b="0" dirty="0">
                <a:latin typeface="Calibri"/>
                <a:cs typeface="Calibri"/>
              </a:rPr>
              <a:t>capito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spc="-10" dirty="0"/>
              <a:t>Lehrgang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0259314" y="6617386"/>
            <a:ext cx="11169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091" y="2469337"/>
            <a:ext cx="7290434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252525"/>
                </a:solidFill>
                <a:latin typeface="Calibri"/>
                <a:cs typeface="Calibri"/>
              </a:rPr>
              <a:t>Vermeiden</a:t>
            </a:r>
            <a:r>
              <a:rPr sz="2400" b="1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52525"/>
                </a:solidFill>
                <a:latin typeface="Calibri"/>
                <a:cs typeface="Calibri"/>
              </a:rPr>
              <a:t>Sie</a:t>
            </a:r>
            <a:r>
              <a:rPr sz="2400" b="1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52525"/>
                </a:solidFill>
                <a:latin typeface="Calibri"/>
                <a:cs typeface="Calibri"/>
              </a:rPr>
              <a:t>Verneinungen</a:t>
            </a:r>
            <a:r>
              <a:rPr sz="2400" b="1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52525"/>
                </a:solidFill>
                <a:latin typeface="Calibri"/>
                <a:cs typeface="Calibri"/>
              </a:rPr>
              <a:t>und</a:t>
            </a:r>
            <a:r>
              <a:rPr sz="2400" b="1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52525"/>
                </a:solidFill>
                <a:latin typeface="Calibri"/>
                <a:cs typeface="Calibri"/>
              </a:rPr>
              <a:t>doppelte</a:t>
            </a:r>
            <a:r>
              <a:rPr sz="2400" b="1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52525"/>
                </a:solidFill>
                <a:latin typeface="Calibri"/>
                <a:cs typeface="Calibri"/>
              </a:rPr>
              <a:t>Verneinungen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0091" y="3384295"/>
            <a:ext cx="283210" cy="150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35"/>
              </a:lnSpc>
              <a:spcBef>
                <a:spcPts val="100"/>
              </a:spcBef>
            </a:pPr>
            <a:r>
              <a:rPr sz="2400" dirty="0">
                <a:solidFill>
                  <a:srgbClr val="252525"/>
                </a:solidFill>
                <a:latin typeface="Wingdings"/>
                <a:cs typeface="Wingdings"/>
              </a:rPr>
              <a:t></a:t>
            </a:r>
            <a:endParaRPr sz="2400">
              <a:latin typeface="Wingdings"/>
              <a:cs typeface="Wingdings"/>
            </a:endParaRPr>
          </a:p>
          <a:p>
            <a:pPr marL="12700">
              <a:lnSpc>
                <a:spcPts val="2735"/>
              </a:lnSpc>
            </a:pPr>
            <a:r>
              <a:rPr sz="2400" dirty="0">
                <a:solidFill>
                  <a:srgbClr val="252525"/>
                </a:solidFill>
                <a:latin typeface="Wingdings"/>
                <a:cs typeface="Wingdings"/>
              </a:rPr>
              <a:t></a:t>
            </a:r>
            <a:endParaRPr sz="2400">
              <a:latin typeface="Wingdings"/>
              <a:cs typeface="Wingdings"/>
            </a:endParaRPr>
          </a:p>
          <a:p>
            <a:pPr marL="12700">
              <a:lnSpc>
                <a:spcPts val="2735"/>
              </a:lnSpc>
              <a:spcBef>
                <a:spcPts val="720"/>
              </a:spcBef>
            </a:pPr>
            <a:r>
              <a:rPr sz="2400" dirty="0">
                <a:solidFill>
                  <a:srgbClr val="252525"/>
                </a:solidFill>
                <a:latin typeface="Wingdings"/>
                <a:cs typeface="Wingdings"/>
              </a:rPr>
              <a:t></a:t>
            </a:r>
            <a:endParaRPr sz="2400">
              <a:latin typeface="Wingdings"/>
              <a:cs typeface="Wingdings"/>
            </a:endParaRPr>
          </a:p>
          <a:p>
            <a:pPr marL="12700">
              <a:lnSpc>
                <a:spcPts val="2735"/>
              </a:lnSpc>
            </a:pPr>
            <a:r>
              <a:rPr sz="2400" dirty="0">
                <a:solidFill>
                  <a:srgbClr val="252525"/>
                </a:solidFill>
                <a:latin typeface="Wingdings"/>
                <a:cs typeface="Wingdings"/>
              </a:rPr>
              <a:t>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04492" y="3384295"/>
            <a:ext cx="4799330" cy="150749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1189355">
              <a:lnSpc>
                <a:spcPts val="2590"/>
              </a:lnSpc>
              <a:spcBef>
                <a:spcPts val="425"/>
              </a:spcBef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Der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Raum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ist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nicht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sehr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groß.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Der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Raum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ist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klein.</a:t>
            </a:r>
            <a:endParaRPr sz="2400">
              <a:latin typeface="Calibri"/>
              <a:cs typeface="Calibri"/>
            </a:endParaRPr>
          </a:p>
          <a:p>
            <a:pPr marL="12700" marR="5080">
              <a:lnSpc>
                <a:spcPts val="2590"/>
              </a:lnSpc>
              <a:spcBef>
                <a:spcPts val="1015"/>
              </a:spcBef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Es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gibt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niemanden,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der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das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nicht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weiß.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Alle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wissen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das.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spc="-10" dirty="0"/>
              <a:t>Kriterien</a:t>
            </a:r>
            <a:r>
              <a:rPr sz="4000" spc="-120" dirty="0"/>
              <a:t> </a:t>
            </a:r>
            <a:r>
              <a:rPr sz="4000" dirty="0"/>
              <a:t>von</a:t>
            </a:r>
            <a:r>
              <a:rPr sz="4000" spc="-90" dirty="0"/>
              <a:t> </a:t>
            </a:r>
            <a:r>
              <a:rPr sz="4000" spc="-25" dirty="0"/>
              <a:t>LL-</a:t>
            </a:r>
            <a:r>
              <a:rPr sz="4000" spc="-75" dirty="0"/>
              <a:t>Texten</a:t>
            </a:r>
            <a:r>
              <a:rPr sz="4000" spc="-95" dirty="0"/>
              <a:t> </a:t>
            </a:r>
            <a:r>
              <a:rPr sz="4000" dirty="0"/>
              <a:t>in</a:t>
            </a:r>
            <a:r>
              <a:rPr sz="4000" spc="-90" dirty="0"/>
              <a:t> </a:t>
            </a:r>
            <a:r>
              <a:rPr sz="4000" spc="-25" dirty="0"/>
              <a:t>A1 </a:t>
            </a:r>
            <a:r>
              <a:rPr sz="4000" spc="-10" dirty="0"/>
              <a:t>Wörter</a:t>
            </a:r>
            <a:endParaRPr sz="4000"/>
          </a:p>
        </p:txBody>
      </p:sp>
      <p:sp>
        <p:nvSpPr>
          <p:cNvPr id="6" name="object 6"/>
          <p:cNvSpPr txBox="1"/>
          <p:nvPr/>
        </p:nvSpPr>
        <p:spPr>
          <a:xfrm>
            <a:off x="412089" y="6630086"/>
            <a:ext cx="1095121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  <a:tabLst>
                <a:tab pos="9859645" algn="l"/>
              </a:tabLst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capito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KHT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b="0" dirty="0">
                <a:latin typeface="Calibri"/>
                <a:cs typeface="Calibri"/>
              </a:rPr>
              <a:t>capito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spc="-10" dirty="0"/>
              <a:t>Lehrgang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0259314" y="6617386"/>
            <a:ext cx="11169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091" y="2469337"/>
            <a:ext cx="4763770" cy="1306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252525"/>
                </a:solidFill>
                <a:latin typeface="Calibri"/>
                <a:cs typeface="Calibri"/>
              </a:rPr>
              <a:t>1</a:t>
            </a:r>
            <a:r>
              <a:rPr sz="2400" b="1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52525"/>
                </a:solidFill>
                <a:latin typeface="Calibri"/>
                <a:cs typeface="Calibri"/>
              </a:rPr>
              <a:t>Wort</a:t>
            </a:r>
            <a:r>
              <a:rPr sz="2400" b="1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52525"/>
                </a:solidFill>
                <a:latin typeface="Calibri"/>
                <a:cs typeface="Calibri"/>
              </a:rPr>
              <a:t>für</a:t>
            </a:r>
            <a:r>
              <a:rPr sz="2400" b="1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52525"/>
                </a:solidFill>
                <a:latin typeface="Calibri"/>
                <a:cs typeface="Calibri"/>
              </a:rPr>
              <a:t>1</a:t>
            </a:r>
            <a:r>
              <a:rPr sz="2400" b="1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52525"/>
                </a:solidFill>
                <a:latin typeface="Calibri"/>
                <a:cs typeface="Calibri"/>
              </a:rPr>
              <a:t>Begriff!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926465" algn="l"/>
              </a:tabLst>
            </a:pPr>
            <a:r>
              <a:rPr sz="2400" spc="-50" dirty="0">
                <a:solidFill>
                  <a:srgbClr val="252525"/>
                </a:solidFill>
                <a:latin typeface="Wingdings"/>
                <a:cs typeface="Wingdings"/>
              </a:rPr>
              <a:t></a:t>
            </a:r>
            <a:r>
              <a:rPr sz="2400" dirty="0">
                <a:solidFill>
                  <a:srgbClr val="252525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Nicht</a:t>
            </a:r>
            <a:r>
              <a:rPr sz="2400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Zecke</a:t>
            </a:r>
            <a:r>
              <a:rPr sz="24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–</a:t>
            </a:r>
            <a:r>
              <a:rPr sz="24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Tierchen</a:t>
            </a:r>
            <a:r>
              <a:rPr sz="24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–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Insekt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0091" y="4170933"/>
            <a:ext cx="2825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252525"/>
                </a:solidFill>
                <a:latin typeface="Wingdings"/>
                <a:cs typeface="Wingdings"/>
              </a:rPr>
              <a:t>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04492" y="4170933"/>
            <a:ext cx="6056630" cy="717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25"/>
              </a:lnSpc>
              <a:spcBef>
                <a:spcPts val="100"/>
              </a:spcBef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Zecke</a:t>
            </a:r>
            <a:r>
              <a:rPr sz="2400" spc="-7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=</a:t>
            </a:r>
            <a:r>
              <a:rPr sz="2400" spc="-5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Zecke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725"/>
              </a:lnSpc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Haben</a:t>
            </a:r>
            <a:r>
              <a:rPr sz="24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Sie</a:t>
            </a:r>
            <a:r>
              <a:rPr sz="24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keine</a:t>
            </a:r>
            <a:r>
              <a:rPr sz="24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Angst</a:t>
            </a:r>
            <a:r>
              <a:rPr sz="24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vor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Wortwiederholungen!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spc="-10" dirty="0"/>
              <a:t>Kriterien</a:t>
            </a:r>
            <a:r>
              <a:rPr sz="4000" spc="-120" dirty="0"/>
              <a:t> </a:t>
            </a:r>
            <a:r>
              <a:rPr sz="4000" dirty="0"/>
              <a:t>von</a:t>
            </a:r>
            <a:r>
              <a:rPr sz="4000" spc="-90" dirty="0"/>
              <a:t> </a:t>
            </a:r>
            <a:r>
              <a:rPr sz="4000" spc="-25" dirty="0"/>
              <a:t>LL-</a:t>
            </a:r>
            <a:r>
              <a:rPr sz="4000" spc="-75" dirty="0"/>
              <a:t>Texten</a:t>
            </a:r>
            <a:r>
              <a:rPr sz="4000" spc="-95" dirty="0"/>
              <a:t> </a:t>
            </a:r>
            <a:r>
              <a:rPr sz="4000" dirty="0"/>
              <a:t>in</a:t>
            </a:r>
            <a:r>
              <a:rPr sz="4000" spc="-90" dirty="0"/>
              <a:t> </a:t>
            </a:r>
            <a:r>
              <a:rPr sz="4000" spc="-25" dirty="0"/>
              <a:t>A1 </a:t>
            </a:r>
            <a:r>
              <a:rPr sz="4000" spc="-10" dirty="0"/>
              <a:t>Wörter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412089" y="6630086"/>
            <a:ext cx="1095121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  <a:tabLst>
                <a:tab pos="9859645" algn="l"/>
              </a:tabLst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capito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KHT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b="0" dirty="0">
                <a:latin typeface="Calibri"/>
                <a:cs typeface="Calibri"/>
              </a:rPr>
              <a:t>capito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spc="-10" dirty="0"/>
              <a:t>Lehrgang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259314" y="6617386"/>
            <a:ext cx="11169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091" y="2469337"/>
            <a:ext cx="8123555" cy="1947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252525"/>
                </a:solidFill>
                <a:latin typeface="Calibri"/>
                <a:cs typeface="Calibri"/>
              </a:rPr>
              <a:t>Pronomen</a:t>
            </a:r>
            <a:r>
              <a:rPr sz="2400" b="1" spc="-1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52525"/>
                </a:solidFill>
                <a:latin typeface="Calibri"/>
                <a:cs typeface="Calibri"/>
              </a:rPr>
              <a:t>vorsichtig</a:t>
            </a:r>
            <a:r>
              <a:rPr sz="2400" b="1" spc="-9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52525"/>
                </a:solidFill>
                <a:latin typeface="Calibri"/>
                <a:cs typeface="Calibri"/>
              </a:rPr>
              <a:t>einsetzen!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15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</a:pPr>
            <a:r>
              <a:rPr sz="2200" dirty="0">
                <a:solidFill>
                  <a:srgbClr val="252525"/>
                </a:solidFill>
                <a:latin typeface="Wingdings"/>
                <a:cs typeface="Wingdings"/>
              </a:rPr>
              <a:t></a:t>
            </a:r>
            <a:r>
              <a:rPr sz="2200" spc="-10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Die</a:t>
            </a:r>
            <a:r>
              <a:rPr sz="2200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Lehrerin</a:t>
            </a:r>
            <a:r>
              <a:rPr sz="2200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52525"/>
                </a:solidFill>
                <a:latin typeface="Calibri"/>
                <a:cs typeface="Calibri"/>
              </a:rPr>
              <a:t>begrüßt</a:t>
            </a:r>
            <a:r>
              <a:rPr sz="22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die</a:t>
            </a:r>
            <a:r>
              <a:rPr sz="2200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spc="-35" dirty="0">
                <a:solidFill>
                  <a:srgbClr val="252525"/>
                </a:solidFill>
                <a:latin typeface="Calibri"/>
                <a:cs typeface="Calibri"/>
              </a:rPr>
              <a:t>Kinder.</a:t>
            </a:r>
            <a:r>
              <a:rPr sz="2200" spc="-7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Diese</a:t>
            </a:r>
            <a:r>
              <a:rPr sz="2200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gehen</a:t>
            </a:r>
            <a:r>
              <a:rPr sz="22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auf</a:t>
            </a:r>
            <a:r>
              <a:rPr sz="2200" spc="-5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ihre</a:t>
            </a:r>
            <a:r>
              <a:rPr sz="2200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52525"/>
                </a:solidFill>
                <a:latin typeface="Calibri"/>
                <a:cs typeface="Calibri"/>
              </a:rPr>
              <a:t>Plätze.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5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</a:pPr>
            <a:r>
              <a:rPr sz="2200" dirty="0">
                <a:solidFill>
                  <a:srgbClr val="252525"/>
                </a:solidFill>
                <a:latin typeface="Wingdings"/>
                <a:cs typeface="Wingdings"/>
              </a:rPr>
              <a:t></a:t>
            </a:r>
            <a:r>
              <a:rPr sz="2200" spc="-10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Die</a:t>
            </a:r>
            <a:r>
              <a:rPr sz="2200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Lehrerin</a:t>
            </a:r>
            <a:r>
              <a:rPr sz="2200" spc="-5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52525"/>
                </a:solidFill>
                <a:latin typeface="Calibri"/>
                <a:cs typeface="Calibri"/>
              </a:rPr>
              <a:t>begrüßt</a:t>
            </a:r>
            <a:r>
              <a:rPr sz="22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die</a:t>
            </a:r>
            <a:r>
              <a:rPr sz="2200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spc="-35" dirty="0">
                <a:solidFill>
                  <a:srgbClr val="252525"/>
                </a:solidFill>
                <a:latin typeface="Calibri"/>
                <a:cs typeface="Calibri"/>
              </a:rPr>
              <a:t>Kinder.</a:t>
            </a:r>
            <a:r>
              <a:rPr sz="2200" spc="-7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Die</a:t>
            </a:r>
            <a:r>
              <a:rPr sz="22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Kinder</a:t>
            </a:r>
            <a:r>
              <a:rPr sz="2200" spc="-6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gehen</a:t>
            </a:r>
            <a:r>
              <a:rPr sz="22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auf</a:t>
            </a:r>
            <a:r>
              <a:rPr sz="22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ihre</a:t>
            </a:r>
            <a:r>
              <a:rPr sz="2200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52525"/>
                </a:solidFill>
                <a:latin typeface="Calibri"/>
                <a:cs typeface="Calibri"/>
              </a:rPr>
              <a:t>Plätze.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spc="-10" dirty="0"/>
              <a:t>Kriterien</a:t>
            </a:r>
            <a:r>
              <a:rPr sz="4000" spc="-120" dirty="0"/>
              <a:t> </a:t>
            </a:r>
            <a:r>
              <a:rPr sz="4000" dirty="0"/>
              <a:t>von</a:t>
            </a:r>
            <a:r>
              <a:rPr sz="4000" spc="-90" dirty="0"/>
              <a:t> </a:t>
            </a:r>
            <a:r>
              <a:rPr sz="4000" spc="-25" dirty="0"/>
              <a:t>LL-</a:t>
            </a:r>
            <a:r>
              <a:rPr sz="4000" spc="-75" dirty="0"/>
              <a:t>Texten</a:t>
            </a:r>
            <a:r>
              <a:rPr sz="4000" spc="-95" dirty="0"/>
              <a:t> </a:t>
            </a:r>
            <a:r>
              <a:rPr sz="4000" dirty="0"/>
              <a:t>in</a:t>
            </a:r>
            <a:r>
              <a:rPr sz="4000" spc="-90" dirty="0"/>
              <a:t> </a:t>
            </a:r>
            <a:r>
              <a:rPr sz="4000" spc="-25" dirty="0"/>
              <a:t>A1 </a:t>
            </a:r>
            <a:r>
              <a:rPr sz="4000" spc="-10" dirty="0"/>
              <a:t>Wörter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412089" y="6630086"/>
            <a:ext cx="1095121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  <a:tabLst>
                <a:tab pos="9859645" algn="l"/>
              </a:tabLst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capito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KHT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b="0" dirty="0">
                <a:latin typeface="Calibri"/>
                <a:cs typeface="Calibri"/>
              </a:rPr>
              <a:t>capito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spc="-10" dirty="0"/>
              <a:t>Lehrgang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259314" y="6617386"/>
            <a:ext cx="11169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091" y="2386794"/>
            <a:ext cx="8080375" cy="3656965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2400" b="1" spc="-10" dirty="0">
                <a:solidFill>
                  <a:srgbClr val="252525"/>
                </a:solidFill>
                <a:latin typeface="Calibri"/>
                <a:cs typeface="Calibri"/>
              </a:rPr>
              <a:t>Wortteilung</a:t>
            </a:r>
            <a:r>
              <a:rPr sz="2400" b="1" spc="-7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52525"/>
                </a:solidFill>
                <a:latin typeface="Calibri"/>
                <a:cs typeface="Calibri"/>
              </a:rPr>
              <a:t>durch</a:t>
            </a:r>
            <a:r>
              <a:rPr sz="2400" b="1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52525"/>
                </a:solidFill>
                <a:latin typeface="Calibri"/>
                <a:cs typeface="Calibri"/>
              </a:rPr>
              <a:t>Bindestrich</a:t>
            </a: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420"/>
              </a:spcBef>
              <a:buFont typeface="Wingdings"/>
              <a:buChar char=""/>
              <a:tabLst>
                <a:tab pos="240665" algn="l"/>
              </a:tabLst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macht</a:t>
            </a:r>
            <a:r>
              <a:rPr sz="2400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besser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 lesbar,</a:t>
            </a:r>
            <a:r>
              <a:rPr sz="2400" spc="-1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vor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allem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bei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nicht</a:t>
            </a:r>
            <a:r>
              <a:rPr sz="24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so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alltäglichen</a:t>
            </a:r>
            <a:r>
              <a:rPr sz="24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Wörtern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252525"/>
              </a:buClr>
              <a:buFont typeface="Wingdings"/>
              <a:buChar char=""/>
            </a:pPr>
            <a:endParaRPr sz="3050">
              <a:latin typeface="Calibri"/>
              <a:cs typeface="Calibri"/>
            </a:endParaRPr>
          </a:p>
          <a:p>
            <a:pPr marL="240665" indent="-227965">
              <a:lnSpc>
                <a:spcPts val="2875"/>
              </a:lnSpc>
              <a:buFont typeface="Wingdings"/>
              <a:buChar char=""/>
              <a:tabLst>
                <a:tab pos="240665" algn="l"/>
              </a:tabLst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Bei</a:t>
            </a:r>
            <a:r>
              <a:rPr sz="24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Nomen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ab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3</a:t>
            </a:r>
            <a:r>
              <a:rPr sz="24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Teilwörtern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auf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jeden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Fall</a:t>
            </a:r>
            <a:r>
              <a:rPr sz="24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anwenden:</a:t>
            </a:r>
            <a:endParaRPr sz="2400">
              <a:latin typeface="Calibri"/>
              <a:cs typeface="Calibri"/>
            </a:endParaRPr>
          </a:p>
          <a:p>
            <a:pPr marL="697865" lvl="1" indent="-227965">
              <a:lnSpc>
                <a:spcPts val="2635"/>
              </a:lnSpc>
              <a:buFont typeface="Wingdings"/>
              <a:buChar char=""/>
              <a:tabLst>
                <a:tab pos="697865" algn="l"/>
              </a:tabLst>
            </a:pPr>
            <a:r>
              <a:rPr sz="2200" spc="-25" dirty="0">
                <a:solidFill>
                  <a:srgbClr val="252525"/>
                </a:solidFill>
                <a:latin typeface="Calibri"/>
                <a:cs typeface="Calibri"/>
              </a:rPr>
              <a:t>Haustor-</a:t>
            </a:r>
            <a:r>
              <a:rPr sz="2200" spc="-10" dirty="0">
                <a:solidFill>
                  <a:srgbClr val="252525"/>
                </a:solidFill>
                <a:latin typeface="Calibri"/>
                <a:cs typeface="Calibri"/>
              </a:rPr>
              <a:t>Schlüssel</a:t>
            </a:r>
            <a:endParaRPr sz="22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Clr>
                <a:srgbClr val="252525"/>
              </a:buClr>
              <a:buFont typeface="Wingdings"/>
              <a:buChar char=""/>
            </a:pPr>
            <a:endParaRPr sz="2450">
              <a:latin typeface="Calibri"/>
              <a:cs typeface="Calibri"/>
            </a:endParaRPr>
          </a:p>
          <a:p>
            <a:pPr marL="240665" indent="-227965">
              <a:lnSpc>
                <a:spcPts val="2865"/>
              </a:lnSpc>
              <a:buFont typeface="Wingdings"/>
              <a:buChar char=""/>
              <a:tabLst>
                <a:tab pos="240665" algn="l"/>
              </a:tabLst>
            </a:pP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Plastikmüll-Tonne</a:t>
            </a:r>
            <a:endParaRPr sz="2400">
              <a:latin typeface="Calibri"/>
              <a:cs typeface="Calibri"/>
            </a:endParaRPr>
          </a:p>
          <a:p>
            <a:pPr marL="697865" lvl="1" indent="-227965">
              <a:lnSpc>
                <a:spcPts val="2365"/>
              </a:lnSpc>
              <a:buFont typeface="Wingdings"/>
              <a:buChar char=""/>
              <a:tabLst>
                <a:tab pos="697865" algn="l"/>
              </a:tabLst>
            </a:pPr>
            <a:r>
              <a:rPr sz="2200" spc="-10" dirty="0">
                <a:solidFill>
                  <a:srgbClr val="252525"/>
                </a:solidFill>
                <a:latin typeface="Calibri"/>
                <a:cs typeface="Calibri"/>
              </a:rPr>
              <a:t>Vorsicht!</a:t>
            </a:r>
            <a:endParaRPr sz="2200">
              <a:latin typeface="Calibri"/>
              <a:cs typeface="Calibri"/>
            </a:endParaRPr>
          </a:p>
          <a:p>
            <a:pPr marL="698500" marR="3608704">
              <a:lnSpc>
                <a:spcPct val="80000"/>
              </a:lnSpc>
              <a:spcBef>
                <a:spcPts val="265"/>
              </a:spcBef>
            </a:pP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Nicht:</a:t>
            </a:r>
            <a:r>
              <a:rPr sz="2200" spc="-1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252525"/>
                </a:solidFill>
                <a:latin typeface="Calibri"/>
                <a:cs typeface="Calibri"/>
              </a:rPr>
              <a:t>Plastik-</a:t>
            </a:r>
            <a:r>
              <a:rPr sz="2200" spc="-10" dirty="0">
                <a:solidFill>
                  <a:srgbClr val="252525"/>
                </a:solidFill>
                <a:latin typeface="Calibri"/>
                <a:cs typeface="Calibri"/>
              </a:rPr>
              <a:t>Mülltonne! Alternative:</a:t>
            </a:r>
            <a:r>
              <a:rPr sz="2200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spc="-35" dirty="0">
                <a:solidFill>
                  <a:srgbClr val="252525"/>
                </a:solidFill>
                <a:latin typeface="Calibri"/>
                <a:cs typeface="Calibri"/>
              </a:rPr>
              <a:t>Tonne</a:t>
            </a:r>
            <a:r>
              <a:rPr sz="2200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für</a:t>
            </a:r>
            <a:r>
              <a:rPr sz="22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52525"/>
                </a:solidFill>
                <a:latin typeface="Calibri"/>
                <a:cs typeface="Calibri"/>
              </a:rPr>
              <a:t>Plastikmüll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spc="-10" dirty="0"/>
              <a:t>Kriterien</a:t>
            </a:r>
            <a:r>
              <a:rPr sz="4000" spc="-120" dirty="0"/>
              <a:t> </a:t>
            </a:r>
            <a:r>
              <a:rPr sz="4000" dirty="0"/>
              <a:t>von</a:t>
            </a:r>
            <a:r>
              <a:rPr sz="4000" spc="-90" dirty="0"/>
              <a:t> </a:t>
            </a:r>
            <a:r>
              <a:rPr sz="4000" spc="-25" dirty="0"/>
              <a:t>LL-</a:t>
            </a:r>
            <a:r>
              <a:rPr sz="4000" spc="-75" dirty="0"/>
              <a:t>Texten</a:t>
            </a:r>
            <a:r>
              <a:rPr sz="4000" spc="-95" dirty="0"/>
              <a:t> </a:t>
            </a:r>
            <a:r>
              <a:rPr sz="4000" dirty="0"/>
              <a:t>in</a:t>
            </a:r>
            <a:r>
              <a:rPr sz="4000" spc="-90" dirty="0"/>
              <a:t> </a:t>
            </a:r>
            <a:r>
              <a:rPr sz="4000" spc="-25" dirty="0"/>
              <a:t>A1 </a:t>
            </a:r>
            <a:r>
              <a:rPr sz="4000" spc="-10" dirty="0"/>
              <a:t>Wörter</a:t>
            </a:r>
            <a:endParaRPr sz="4000"/>
          </a:p>
        </p:txBody>
      </p:sp>
      <p:sp>
        <p:nvSpPr>
          <p:cNvPr id="6" name="object 6"/>
          <p:cNvSpPr txBox="1"/>
          <p:nvPr/>
        </p:nvSpPr>
        <p:spPr>
          <a:xfrm>
            <a:off x="412089" y="6630086"/>
            <a:ext cx="1095121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  <a:tabLst>
                <a:tab pos="9859645" algn="l"/>
              </a:tabLst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capito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KHT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b="0" dirty="0">
                <a:latin typeface="Calibri"/>
                <a:cs typeface="Calibri"/>
              </a:rPr>
              <a:t>capito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spc="-10" dirty="0"/>
              <a:t>Lehrgang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0259314" y="6617386"/>
            <a:ext cx="11169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091" y="2469337"/>
            <a:ext cx="64236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252525"/>
                </a:solidFill>
                <a:latin typeface="Calibri"/>
                <a:cs typeface="Calibri"/>
              </a:rPr>
              <a:t>Zusammenstoßende</a:t>
            </a:r>
            <a:r>
              <a:rPr sz="2400" b="1" spc="-9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52525"/>
                </a:solidFill>
                <a:latin typeface="Calibri"/>
                <a:cs typeface="Calibri"/>
              </a:rPr>
              <a:t>Konsonanten</a:t>
            </a:r>
            <a:r>
              <a:rPr sz="2400" b="1" spc="-7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52525"/>
                </a:solidFill>
                <a:latin typeface="Calibri"/>
                <a:cs typeface="Calibri"/>
              </a:rPr>
              <a:t>immer</a:t>
            </a:r>
            <a:r>
              <a:rPr sz="2400" b="1" spc="-9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52525"/>
                </a:solidFill>
                <a:latin typeface="Calibri"/>
                <a:cs typeface="Calibri"/>
              </a:rPr>
              <a:t>trennen!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0091" y="3384295"/>
            <a:ext cx="283210" cy="720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35"/>
              </a:lnSpc>
              <a:spcBef>
                <a:spcPts val="100"/>
              </a:spcBef>
            </a:pPr>
            <a:r>
              <a:rPr sz="2400" dirty="0">
                <a:solidFill>
                  <a:srgbClr val="252525"/>
                </a:solidFill>
                <a:latin typeface="Wingdings"/>
                <a:cs typeface="Wingdings"/>
              </a:rPr>
              <a:t></a:t>
            </a:r>
            <a:endParaRPr sz="2400">
              <a:latin typeface="Wingdings"/>
              <a:cs typeface="Wingdings"/>
            </a:endParaRPr>
          </a:p>
          <a:p>
            <a:pPr marL="12700">
              <a:lnSpc>
                <a:spcPts val="2735"/>
              </a:lnSpc>
            </a:pPr>
            <a:r>
              <a:rPr sz="2400" dirty="0">
                <a:solidFill>
                  <a:srgbClr val="252525"/>
                </a:solidFill>
                <a:latin typeface="Wingdings"/>
                <a:cs typeface="Wingdings"/>
              </a:rPr>
              <a:t>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04492" y="3384295"/>
            <a:ext cx="3057525" cy="7207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Arzttermin,</a:t>
            </a:r>
            <a:r>
              <a:rPr sz="2400" spc="-7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Bankkonto Arzt-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Termin,</a:t>
            </a:r>
            <a:r>
              <a:rPr sz="2400" spc="-1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Bank-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Konto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spc="-10" dirty="0"/>
              <a:t>Kriterien</a:t>
            </a:r>
            <a:r>
              <a:rPr sz="4000" spc="-120" dirty="0"/>
              <a:t> </a:t>
            </a:r>
            <a:r>
              <a:rPr sz="4000" dirty="0"/>
              <a:t>von</a:t>
            </a:r>
            <a:r>
              <a:rPr sz="4000" spc="-90" dirty="0"/>
              <a:t> </a:t>
            </a:r>
            <a:r>
              <a:rPr sz="4000" spc="-25" dirty="0"/>
              <a:t>LL-</a:t>
            </a:r>
            <a:r>
              <a:rPr sz="4000" spc="-75" dirty="0"/>
              <a:t>Texten</a:t>
            </a:r>
            <a:r>
              <a:rPr sz="4000" spc="-95" dirty="0"/>
              <a:t> </a:t>
            </a:r>
            <a:r>
              <a:rPr sz="4000" dirty="0"/>
              <a:t>in</a:t>
            </a:r>
            <a:r>
              <a:rPr sz="4000" spc="-90" dirty="0"/>
              <a:t> </a:t>
            </a:r>
            <a:r>
              <a:rPr sz="4000" spc="-25" dirty="0"/>
              <a:t>A1 </a:t>
            </a:r>
            <a:r>
              <a:rPr sz="4000" spc="-10" dirty="0"/>
              <a:t>Wörter</a:t>
            </a:r>
            <a:endParaRPr sz="4000"/>
          </a:p>
        </p:txBody>
      </p:sp>
      <p:sp>
        <p:nvSpPr>
          <p:cNvPr id="6" name="object 6"/>
          <p:cNvSpPr txBox="1"/>
          <p:nvPr/>
        </p:nvSpPr>
        <p:spPr>
          <a:xfrm>
            <a:off x="412089" y="6630086"/>
            <a:ext cx="1095121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  <a:tabLst>
                <a:tab pos="9859645" algn="l"/>
              </a:tabLst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capito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KHT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b="0" dirty="0">
                <a:latin typeface="Calibri"/>
                <a:cs typeface="Calibri"/>
              </a:rPr>
              <a:t>capito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spc="-10" dirty="0"/>
              <a:t>Lehrgang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0259314" y="6617386"/>
            <a:ext cx="11169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091" y="2469337"/>
            <a:ext cx="675640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252525"/>
                </a:solidFill>
                <a:latin typeface="Calibri"/>
                <a:cs typeface="Calibri"/>
              </a:rPr>
              <a:t>ABER:</a:t>
            </a:r>
            <a:r>
              <a:rPr sz="2400" b="1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52525"/>
                </a:solidFill>
                <a:latin typeface="Calibri"/>
                <a:cs typeface="Calibri"/>
              </a:rPr>
              <a:t>Verben</a:t>
            </a:r>
            <a:r>
              <a:rPr sz="2400" b="1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52525"/>
                </a:solidFill>
                <a:latin typeface="Calibri"/>
                <a:cs typeface="Calibri"/>
              </a:rPr>
              <a:t>und</a:t>
            </a:r>
            <a:r>
              <a:rPr sz="2400" b="1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52525"/>
                </a:solidFill>
                <a:latin typeface="Calibri"/>
                <a:cs typeface="Calibri"/>
              </a:rPr>
              <a:t>Adjektive</a:t>
            </a:r>
            <a:r>
              <a:rPr sz="2400" b="1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52525"/>
                </a:solidFill>
                <a:latin typeface="Calibri"/>
                <a:cs typeface="Calibri"/>
              </a:rPr>
              <a:t>möglichst</a:t>
            </a:r>
            <a:r>
              <a:rPr sz="2400" b="1" spc="-8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52525"/>
                </a:solidFill>
                <a:latin typeface="Calibri"/>
                <a:cs typeface="Calibri"/>
              </a:rPr>
              <a:t>nicht</a:t>
            </a:r>
            <a:r>
              <a:rPr sz="2400" b="1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52525"/>
                </a:solidFill>
                <a:latin typeface="Calibri"/>
                <a:cs typeface="Calibri"/>
              </a:rPr>
              <a:t>trennen!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0091" y="3384295"/>
            <a:ext cx="283210" cy="720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35"/>
              </a:lnSpc>
              <a:spcBef>
                <a:spcPts val="100"/>
              </a:spcBef>
            </a:pPr>
            <a:r>
              <a:rPr sz="2400" dirty="0">
                <a:solidFill>
                  <a:srgbClr val="252525"/>
                </a:solidFill>
                <a:latin typeface="Wingdings"/>
                <a:cs typeface="Wingdings"/>
              </a:rPr>
              <a:t></a:t>
            </a:r>
            <a:endParaRPr sz="2400">
              <a:latin typeface="Wingdings"/>
              <a:cs typeface="Wingdings"/>
            </a:endParaRPr>
          </a:p>
          <a:p>
            <a:pPr marL="12700">
              <a:lnSpc>
                <a:spcPts val="2735"/>
              </a:lnSpc>
            </a:pPr>
            <a:r>
              <a:rPr sz="2400" dirty="0">
                <a:solidFill>
                  <a:srgbClr val="252525"/>
                </a:solidFill>
                <a:latin typeface="Wingdings"/>
                <a:cs typeface="Wingdings"/>
              </a:rPr>
              <a:t>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04492" y="3384295"/>
            <a:ext cx="6006465" cy="7207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stock-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dunkel,</a:t>
            </a:r>
            <a:r>
              <a:rPr sz="24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tag-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hell,</a:t>
            </a:r>
            <a:r>
              <a:rPr sz="24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sicher-stellen,</a:t>
            </a:r>
            <a:r>
              <a:rPr sz="2400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bau-sparen stockdunkel,</a:t>
            </a:r>
            <a:r>
              <a:rPr sz="2400" spc="-9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taghell,</a:t>
            </a:r>
            <a:r>
              <a:rPr sz="2400" spc="-8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sicherstellen,</a:t>
            </a:r>
            <a:r>
              <a:rPr sz="2400" spc="-7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bausparen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spc="-10" dirty="0"/>
              <a:t>Kriterien</a:t>
            </a:r>
            <a:r>
              <a:rPr sz="4000" spc="-120" dirty="0"/>
              <a:t> </a:t>
            </a:r>
            <a:r>
              <a:rPr sz="4000" dirty="0"/>
              <a:t>von</a:t>
            </a:r>
            <a:r>
              <a:rPr sz="4000" spc="-90" dirty="0"/>
              <a:t> </a:t>
            </a:r>
            <a:r>
              <a:rPr sz="4000" spc="-25" dirty="0"/>
              <a:t>LL-</a:t>
            </a:r>
            <a:r>
              <a:rPr sz="4000" spc="-75" dirty="0"/>
              <a:t>Texten</a:t>
            </a:r>
            <a:r>
              <a:rPr sz="4000" spc="-95" dirty="0"/>
              <a:t> </a:t>
            </a:r>
            <a:r>
              <a:rPr sz="4000" dirty="0"/>
              <a:t>in</a:t>
            </a:r>
            <a:r>
              <a:rPr sz="4000" spc="-90" dirty="0"/>
              <a:t> </a:t>
            </a:r>
            <a:r>
              <a:rPr sz="4000" spc="-25" dirty="0"/>
              <a:t>A1 </a:t>
            </a:r>
            <a:r>
              <a:rPr sz="4000" spc="-10" dirty="0"/>
              <a:t>Wörter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412089" y="6630086"/>
            <a:ext cx="1095121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  <a:tabLst>
                <a:tab pos="9859645" algn="l"/>
              </a:tabLst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capito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KHT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b="0" dirty="0">
                <a:latin typeface="Calibri"/>
                <a:cs typeface="Calibri"/>
              </a:rPr>
              <a:t>capito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spc="-10" dirty="0"/>
              <a:t>Lehrgang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259314" y="6617386"/>
            <a:ext cx="11169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091" y="2469337"/>
            <a:ext cx="8700770" cy="20377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252525"/>
                </a:solidFill>
                <a:latin typeface="Calibri"/>
                <a:cs typeface="Calibri"/>
              </a:rPr>
              <a:t>Fremdwörter</a:t>
            </a:r>
            <a:r>
              <a:rPr sz="2400" b="1" spc="-7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52525"/>
                </a:solidFill>
                <a:latin typeface="Calibri"/>
                <a:cs typeface="Calibri"/>
              </a:rPr>
              <a:t>vermeiden</a:t>
            </a:r>
            <a:r>
              <a:rPr sz="2400" b="1" spc="-7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52525"/>
                </a:solidFill>
                <a:latin typeface="Calibri"/>
                <a:cs typeface="Calibri"/>
              </a:rPr>
              <a:t>oder</a:t>
            </a:r>
            <a:r>
              <a:rPr sz="2400" b="1" spc="-7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52525"/>
                </a:solidFill>
                <a:latin typeface="Calibri"/>
                <a:cs typeface="Calibri"/>
              </a:rPr>
              <a:t>erklären!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5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240665" algn="l"/>
              </a:tabLst>
            </a:pP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Erklärungen:</a:t>
            </a:r>
            <a:endParaRPr sz="2400">
              <a:latin typeface="Calibri"/>
              <a:cs typeface="Calibri"/>
            </a:endParaRPr>
          </a:p>
          <a:p>
            <a:pPr marL="697865" lvl="1" indent="-227965">
              <a:lnSpc>
                <a:spcPct val="100000"/>
              </a:lnSpc>
              <a:spcBef>
                <a:spcPts val="245"/>
              </a:spcBef>
              <a:buFont typeface="Wingdings"/>
              <a:buChar char=""/>
              <a:tabLst>
                <a:tab pos="697865" algn="l"/>
              </a:tabLst>
            </a:pPr>
            <a:r>
              <a:rPr sz="2200" spc="-10" dirty="0">
                <a:solidFill>
                  <a:srgbClr val="252525"/>
                </a:solidFill>
                <a:latin typeface="Calibri"/>
                <a:cs typeface="Calibri"/>
              </a:rPr>
              <a:t>kurze</a:t>
            </a:r>
            <a:r>
              <a:rPr sz="2200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52525"/>
                </a:solidFill>
                <a:latin typeface="Calibri"/>
                <a:cs typeface="Calibri"/>
              </a:rPr>
              <a:t>Erklärungen</a:t>
            </a:r>
            <a:r>
              <a:rPr sz="2200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gleich</a:t>
            </a:r>
            <a:r>
              <a:rPr sz="2200" spc="-6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im</a:t>
            </a:r>
            <a:r>
              <a:rPr sz="2200" spc="-50" dirty="0">
                <a:solidFill>
                  <a:srgbClr val="252525"/>
                </a:solidFill>
                <a:latin typeface="Calibri"/>
                <a:cs typeface="Calibri"/>
              </a:rPr>
              <a:t> Text</a:t>
            </a:r>
            <a:r>
              <a:rPr sz="22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52525"/>
                </a:solidFill>
                <a:latin typeface="Calibri"/>
                <a:cs typeface="Calibri"/>
              </a:rPr>
              <a:t>anführen</a:t>
            </a:r>
            <a:endParaRPr sz="2200">
              <a:latin typeface="Calibri"/>
              <a:cs typeface="Calibri"/>
            </a:endParaRPr>
          </a:p>
          <a:p>
            <a:pPr marL="697865" lvl="1" indent="-227965">
              <a:lnSpc>
                <a:spcPct val="100000"/>
              </a:lnSpc>
              <a:spcBef>
                <a:spcPts val="244"/>
              </a:spcBef>
              <a:buFont typeface="Wingdings"/>
              <a:buChar char=""/>
              <a:tabLst>
                <a:tab pos="697865" algn="l"/>
              </a:tabLst>
            </a:pP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längere</a:t>
            </a:r>
            <a:r>
              <a:rPr sz="2200" spc="-7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52525"/>
                </a:solidFill>
                <a:latin typeface="Calibri"/>
                <a:cs typeface="Calibri"/>
              </a:rPr>
              <a:t>Erklärungen</a:t>
            </a:r>
            <a:r>
              <a:rPr sz="2200" spc="-7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und</a:t>
            </a:r>
            <a:r>
              <a:rPr sz="2200" spc="-7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52525"/>
                </a:solidFill>
                <a:latin typeface="Calibri"/>
                <a:cs typeface="Calibri"/>
              </a:rPr>
              <a:t>wiederkehrende</a:t>
            </a:r>
            <a:r>
              <a:rPr sz="2200" spc="-6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52525"/>
                </a:solidFill>
                <a:latin typeface="Calibri"/>
                <a:cs typeface="Calibri"/>
              </a:rPr>
              <a:t>Begriffe</a:t>
            </a:r>
            <a:r>
              <a:rPr sz="22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im</a:t>
            </a:r>
            <a:r>
              <a:rPr sz="2200" spc="-7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Glossar</a:t>
            </a:r>
            <a:r>
              <a:rPr sz="2200" spc="-7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52525"/>
                </a:solidFill>
                <a:latin typeface="Calibri"/>
                <a:cs typeface="Calibri"/>
              </a:rPr>
              <a:t>anführen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spc="-10" dirty="0"/>
              <a:t>Kriterien</a:t>
            </a:r>
            <a:r>
              <a:rPr sz="4000" spc="-120" dirty="0"/>
              <a:t> </a:t>
            </a:r>
            <a:r>
              <a:rPr sz="4000" dirty="0"/>
              <a:t>von</a:t>
            </a:r>
            <a:r>
              <a:rPr sz="4000" spc="-90" dirty="0"/>
              <a:t> </a:t>
            </a:r>
            <a:r>
              <a:rPr sz="4000" spc="-25" dirty="0"/>
              <a:t>LL-</a:t>
            </a:r>
            <a:r>
              <a:rPr sz="4000" spc="-75" dirty="0"/>
              <a:t>Texten</a:t>
            </a:r>
            <a:r>
              <a:rPr sz="4000" spc="-95" dirty="0"/>
              <a:t> </a:t>
            </a:r>
            <a:r>
              <a:rPr sz="4000" dirty="0"/>
              <a:t>in</a:t>
            </a:r>
            <a:r>
              <a:rPr sz="4000" spc="-90" dirty="0"/>
              <a:t> </a:t>
            </a:r>
            <a:r>
              <a:rPr sz="4000" spc="-25" dirty="0"/>
              <a:t>A1 </a:t>
            </a:r>
            <a:r>
              <a:rPr sz="4000" spc="-10" dirty="0"/>
              <a:t>Wörter</a:t>
            </a:r>
            <a:endParaRPr sz="4000"/>
          </a:p>
        </p:txBody>
      </p:sp>
      <p:sp>
        <p:nvSpPr>
          <p:cNvPr id="6" name="object 6"/>
          <p:cNvSpPr txBox="1"/>
          <p:nvPr/>
        </p:nvSpPr>
        <p:spPr>
          <a:xfrm>
            <a:off x="412089" y="6630086"/>
            <a:ext cx="1095121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  <a:tabLst>
                <a:tab pos="9859645" algn="l"/>
              </a:tabLst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capito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KHT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b="0" dirty="0">
                <a:latin typeface="Calibri"/>
                <a:cs typeface="Calibri"/>
              </a:rPr>
              <a:t>capito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spc="-10" dirty="0"/>
              <a:t>Lehrgang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0259314" y="6617386"/>
            <a:ext cx="11169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091" y="2469337"/>
            <a:ext cx="436816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252525"/>
                </a:solidFill>
                <a:latin typeface="Calibri"/>
                <a:cs typeface="Calibri"/>
              </a:rPr>
              <a:t>Vermeiden</a:t>
            </a:r>
            <a:r>
              <a:rPr sz="2400" b="1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52525"/>
                </a:solidFill>
                <a:latin typeface="Calibri"/>
                <a:cs typeface="Calibri"/>
              </a:rPr>
              <a:t>Sie</a:t>
            </a:r>
            <a:r>
              <a:rPr sz="2400" b="1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52525"/>
                </a:solidFill>
                <a:latin typeface="Calibri"/>
                <a:cs typeface="Calibri"/>
              </a:rPr>
              <a:t>Substantivierungen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0091" y="3384295"/>
            <a:ext cx="283210" cy="720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35"/>
              </a:lnSpc>
              <a:spcBef>
                <a:spcPts val="100"/>
              </a:spcBef>
            </a:pPr>
            <a:r>
              <a:rPr sz="2400" dirty="0">
                <a:solidFill>
                  <a:srgbClr val="252525"/>
                </a:solidFill>
                <a:latin typeface="Wingdings"/>
                <a:cs typeface="Wingdings"/>
              </a:rPr>
              <a:t></a:t>
            </a:r>
            <a:endParaRPr sz="2400">
              <a:latin typeface="Wingdings"/>
              <a:cs typeface="Wingdings"/>
            </a:endParaRPr>
          </a:p>
          <a:p>
            <a:pPr marL="12700">
              <a:lnSpc>
                <a:spcPts val="2735"/>
              </a:lnSpc>
            </a:pPr>
            <a:r>
              <a:rPr sz="2400" dirty="0">
                <a:solidFill>
                  <a:srgbClr val="252525"/>
                </a:solidFill>
                <a:latin typeface="Wingdings"/>
                <a:cs typeface="Wingdings"/>
              </a:rPr>
              <a:t>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04492" y="3384295"/>
            <a:ext cx="4242435" cy="7207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Er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liebt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das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Rauschen</a:t>
            </a:r>
            <a:r>
              <a:rPr sz="2400" spc="-1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des</a:t>
            </a:r>
            <a:r>
              <a:rPr sz="2400" spc="-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Meeres.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Er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hört</a:t>
            </a:r>
            <a:r>
              <a:rPr sz="2400" spc="-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gern</a:t>
            </a:r>
            <a:r>
              <a:rPr sz="2400" spc="-1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das</a:t>
            </a:r>
            <a:r>
              <a:rPr sz="2400" spc="-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Meer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rauschen.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spc="-10" dirty="0"/>
              <a:t>Kriterien</a:t>
            </a:r>
            <a:r>
              <a:rPr sz="4000" spc="-120" dirty="0"/>
              <a:t> </a:t>
            </a:r>
            <a:r>
              <a:rPr sz="4000" dirty="0"/>
              <a:t>von</a:t>
            </a:r>
            <a:r>
              <a:rPr sz="4000" spc="-90" dirty="0"/>
              <a:t> </a:t>
            </a:r>
            <a:r>
              <a:rPr sz="4000" spc="-25" dirty="0"/>
              <a:t>LL-</a:t>
            </a:r>
            <a:r>
              <a:rPr sz="4000" spc="-75" dirty="0"/>
              <a:t>Texten</a:t>
            </a:r>
            <a:r>
              <a:rPr sz="4000" spc="-95" dirty="0"/>
              <a:t> </a:t>
            </a:r>
            <a:r>
              <a:rPr sz="4000" dirty="0"/>
              <a:t>in</a:t>
            </a:r>
            <a:r>
              <a:rPr sz="4000" spc="-90" dirty="0"/>
              <a:t> </a:t>
            </a:r>
            <a:r>
              <a:rPr sz="4000" spc="-25" dirty="0"/>
              <a:t>A1 </a:t>
            </a:r>
            <a:r>
              <a:rPr sz="4000" spc="-10" dirty="0"/>
              <a:t>Sprachstil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412089" y="6630086"/>
            <a:ext cx="1095121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  <a:tabLst>
                <a:tab pos="9859645" algn="l"/>
              </a:tabLst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capito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KHT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b="0" dirty="0">
                <a:latin typeface="Calibri"/>
                <a:cs typeface="Calibri"/>
              </a:rPr>
              <a:t>capito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spc="-10" dirty="0"/>
              <a:t>Lehrgang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259314" y="6617386"/>
            <a:ext cx="11169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091" y="2469337"/>
            <a:ext cx="9785350" cy="1763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252525"/>
                </a:solidFill>
                <a:latin typeface="Calibri"/>
                <a:cs typeface="Calibri"/>
              </a:rPr>
              <a:t>Vermeiden</a:t>
            </a:r>
            <a:r>
              <a:rPr sz="2400" b="1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spc="-25" dirty="0">
                <a:solidFill>
                  <a:srgbClr val="252525"/>
                </a:solidFill>
                <a:latin typeface="Calibri"/>
                <a:cs typeface="Calibri"/>
              </a:rPr>
              <a:t>Sie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252525"/>
                </a:solidFill>
                <a:latin typeface="Wingdings"/>
                <a:cs typeface="Wingdings"/>
              </a:rPr>
              <a:t></a:t>
            </a:r>
            <a:r>
              <a:rPr sz="2400" spc="-8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Wortschöpfungen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(z.B.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Donau-Metropole)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2400" dirty="0">
                <a:solidFill>
                  <a:srgbClr val="252525"/>
                </a:solidFill>
                <a:latin typeface="Wingdings"/>
                <a:cs typeface="Wingdings"/>
              </a:rPr>
              <a:t></a:t>
            </a:r>
            <a:r>
              <a:rPr sz="2400" spc="-9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Metaphern,</a:t>
            </a:r>
            <a:r>
              <a:rPr sz="24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Ironie,</a:t>
            </a:r>
            <a:r>
              <a:rPr sz="24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Humor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(z.B.</a:t>
            </a:r>
            <a:r>
              <a:rPr sz="2400" spc="-6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Insel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der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Seligen,</a:t>
            </a:r>
            <a:r>
              <a:rPr sz="24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ins</a:t>
            </a:r>
            <a:r>
              <a:rPr sz="24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Fettnäpfchen</a:t>
            </a:r>
            <a:r>
              <a:rPr sz="24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treten,</a:t>
            </a:r>
            <a:r>
              <a:rPr sz="24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…)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spc="-10" dirty="0"/>
              <a:t>Kriterien</a:t>
            </a:r>
            <a:r>
              <a:rPr sz="4000" spc="-120" dirty="0"/>
              <a:t> </a:t>
            </a:r>
            <a:r>
              <a:rPr sz="4000" dirty="0"/>
              <a:t>von</a:t>
            </a:r>
            <a:r>
              <a:rPr sz="4000" spc="-90" dirty="0"/>
              <a:t> </a:t>
            </a:r>
            <a:r>
              <a:rPr sz="4000" spc="-25" dirty="0"/>
              <a:t>LL-</a:t>
            </a:r>
            <a:r>
              <a:rPr sz="4000" spc="-75" dirty="0"/>
              <a:t>Texten</a:t>
            </a:r>
            <a:r>
              <a:rPr sz="4000" spc="-95" dirty="0"/>
              <a:t> </a:t>
            </a:r>
            <a:r>
              <a:rPr sz="4000" dirty="0"/>
              <a:t>in</a:t>
            </a:r>
            <a:r>
              <a:rPr sz="4000" spc="-90" dirty="0"/>
              <a:t> </a:t>
            </a:r>
            <a:r>
              <a:rPr sz="4000" spc="-25" dirty="0"/>
              <a:t>A1 </a:t>
            </a:r>
            <a:r>
              <a:rPr sz="4000" spc="-20" dirty="0"/>
              <a:t>Form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412089" y="6630086"/>
            <a:ext cx="1095121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  <a:tabLst>
                <a:tab pos="9859645" algn="l"/>
              </a:tabLst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capito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KHT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b="0" dirty="0">
                <a:latin typeface="Calibri"/>
                <a:cs typeface="Calibri"/>
              </a:rPr>
              <a:t>capito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spc="-10" dirty="0"/>
              <a:t>Lehrgang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259314" y="6617386"/>
            <a:ext cx="11169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091" y="2469337"/>
            <a:ext cx="7436484" cy="25469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252525"/>
                </a:solidFill>
                <a:latin typeface="Calibri"/>
                <a:cs typeface="Calibri"/>
              </a:rPr>
              <a:t>Vermeiden</a:t>
            </a:r>
            <a:r>
              <a:rPr sz="2400" b="1" spc="-5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52525"/>
                </a:solidFill>
                <a:latin typeface="Calibri"/>
                <a:cs typeface="Calibri"/>
              </a:rPr>
              <a:t>Sie</a:t>
            </a:r>
            <a:r>
              <a:rPr sz="2400" b="1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52525"/>
                </a:solidFill>
                <a:latin typeface="Calibri"/>
                <a:cs typeface="Calibri"/>
              </a:rPr>
              <a:t>Initialen,</a:t>
            </a:r>
            <a:r>
              <a:rPr sz="2400" b="1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52525"/>
                </a:solidFill>
                <a:latin typeface="Calibri"/>
                <a:cs typeface="Calibri"/>
              </a:rPr>
              <a:t>Akronyme</a:t>
            </a:r>
            <a:r>
              <a:rPr sz="2400" b="1" spc="-6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52525"/>
                </a:solidFill>
                <a:latin typeface="Calibri"/>
                <a:cs typeface="Calibri"/>
              </a:rPr>
              <a:t>und</a:t>
            </a:r>
            <a:r>
              <a:rPr sz="2400" b="1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52525"/>
                </a:solidFill>
                <a:latin typeface="Calibri"/>
                <a:cs typeface="Calibri"/>
              </a:rPr>
              <a:t>Sonderzeichen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252525"/>
                </a:solidFill>
                <a:latin typeface="Wingdings"/>
                <a:cs typeface="Wingdings"/>
              </a:rPr>
              <a:t></a:t>
            </a:r>
            <a:r>
              <a:rPr sz="2400" spc="-6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&amp;,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$,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50" dirty="0">
                <a:solidFill>
                  <a:srgbClr val="252525"/>
                </a:solidFill>
                <a:latin typeface="Calibri"/>
                <a:cs typeface="Calibri"/>
              </a:rPr>
              <a:t>…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2400" dirty="0">
                <a:solidFill>
                  <a:srgbClr val="252525"/>
                </a:solidFill>
                <a:latin typeface="Wingdings"/>
                <a:cs typeface="Wingdings"/>
              </a:rPr>
              <a:t></a:t>
            </a:r>
            <a:r>
              <a:rPr sz="2400" spc="-7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EVN,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NÖ,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AMS,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LKH,</a:t>
            </a:r>
            <a:r>
              <a:rPr sz="2400" spc="-1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BGM,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etc.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252525"/>
                </a:solidFill>
                <a:latin typeface="Wingdings"/>
                <a:cs typeface="Wingdings"/>
              </a:rPr>
              <a:t></a:t>
            </a:r>
            <a:r>
              <a:rPr sz="2400" spc="-8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Ausnahme:</a:t>
            </a:r>
            <a:r>
              <a:rPr sz="24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der Zielgruppe</a:t>
            </a:r>
            <a:r>
              <a:rPr sz="2400" spc="-1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sind</a:t>
            </a:r>
            <a:r>
              <a:rPr sz="2400" spc="-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die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Abkürzungen</a:t>
            </a:r>
            <a:r>
              <a:rPr sz="2400" spc="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bekannt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091" y="687450"/>
            <a:ext cx="5484495" cy="118364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spc="-40" dirty="0"/>
              <a:t>Leitfaden</a:t>
            </a:r>
            <a:r>
              <a:rPr sz="4000" spc="-185" dirty="0"/>
              <a:t> </a:t>
            </a:r>
            <a:r>
              <a:rPr sz="4000" dirty="0"/>
              <a:t>für</a:t>
            </a:r>
            <a:r>
              <a:rPr sz="4000" spc="-170" dirty="0"/>
              <a:t> </a:t>
            </a:r>
            <a:r>
              <a:rPr sz="4000" dirty="0"/>
              <a:t>das</a:t>
            </a:r>
            <a:r>
              <a:rPr sz="4000" spc="-160" dirty="0"/>
              <a:t> </a:t>
            </a:r>
            <a:r>
              <a:rPr sz="4000" spc="-10" dirty="0"/>
              <a:t>Schreiben von</a:t>
            </a:r>
            <a:r>
              <a:rPr sz="4000" spc="-155" dirty="0"/>
              <a:t> </a:t>
            </a:r>
            <a:r>
              <a:rPr sz="4000" spc="-40" dirty="0"/>
              <a:t>LL-</a:t>
            </a:r>
            <a:r>
              <a:rPr sz="4000" spc="-125" dirty="0"/>
              <a:t>Texten</a:t>
            </a:r>
            <a:r>
              <a:rPr sz="4000" spc="-105" dirty="0"/>
              <a:t> </a:t>
            </a:r>
            <a:r>
              <a:rPr sz="4000" dirty="0"/>
              <a:t>in</a:t>
            </a:r>
            <a:r>
              <a:rPr sz="4000" spc="-105" dirty="0"/>
              <a:t> </a:t>
            </a:r>
            <a:r>
              <a:rPr sz="4000" spc="-25" dirty="0"/>
              <a:t>A1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412089" y="6630086"/>
            <a:ext cx="1095121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  <a:tabLst>
                <a:tab pos="9859645" algn="l"/>
              </a:tabLst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capito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KHT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b="0" dirty="0">
                <a:latin typeface="Calibri"/>
                <a:cs typeface="Calibri"/>
              </a:rPr>
              <a:t>capito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spc="-10" dirty="0"/>
              <a:t>Lehrgang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259314" y="6617386"/>
            <a:ext cx="11169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091" y="2377612"/>
            <a:ext cx="8198484" cy="2055495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825"/>
              </a:spcBef>
              <a:buFont typeface="Wingdings"/>
              <a:buChar char=""/>
              <a:tabLst>
                <a:tab pos="240665" algn="l"/>
              </a:tabLst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Die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Botschaft</a:t>
            </a:r>
            <a:r>
              <a:rPr sz="24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lautet:</a:t>
            </a:r>
            <a:r>
              <a:rPr sz="24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„Reduktion</a:t>
            </a:r>
            <a:r>
              <a:rPr sz="2400" spc="-5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auf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die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Kernaussage!“</a:t>
            </a: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ts val="2735"/>
              </a:lnSpc>
              <a:spcBef>
                <a:spcPts val="720"/>
              </a:spcBef>
              <a:buFont typeface="Wingdings"/>
              <a:buChar char=""/>
              <a:tabLst>
                <a:tab pos="240665" algn="l"/>
              </a:tabLst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Lange</a:t>
            </a:r>
            <a:r>
              <a:rPr sz="24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35" dirty="0">
                <a:solidFill>
                  <a:srgbClr val="252525"/>
                </a:solidFill>
                <a:latin typeface="Calibri"/>
                <a:cs typeface="Calibri"/>
              </a:rPr>
              <a:t>Texte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sind,</a:t>
            </a:r>
            <a:r>
              <a:rPr sz="24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auch</a:t>
            </a:r>
            <a:r>
              <a:rPr sz="2400" spc="-5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wenn</a:t>
            </a:r>
            <a:r>
              <a:rPr sz="24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sie</a:t>
            </a:r>
            <a:r>
              <a:rPr sz="24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einfach</a:t>
            </a:r>
            <a:r>
              <a:rPr sz="24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formuliert</a:t>
            </a:r>
            <a:r>
              <a:rPr sz="24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sind,</a:t>
            </a:r>
            <a:endParaRPr sz="2400">
              <a:latin typeface="Calibri"/>
              <a:cs typeface="Calibri"/>
            </a:endParaRPr>
          </a:p>
          <a:p>
            <a:pPr marL="241300">
              <a:lnSpc>
                <a:spcPts val="2735"/>
              </a:lnSpc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für</a:t>
            </a:r>
            <a:r>
              <a:rPr sz="24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die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Zielgruppe</a:t>
            </a:r>
            <a:r>
              <a:rPr sz="24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A1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anstrengend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und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dadurch</a:t>
            </a:r>
            <a:r>
              <a:rPr sz="24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schwer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zu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lesen.</a:t>
            </a: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ts val="2735"/>
              </a:lnSpc>
              <a:spcBef>
                <a:spcPts val="710"/>
              </a:spcBef>
              <a:buFont typeface="Wingdings"/>
              <a:buChar char=""/>
              <a:tabLst>
                <a:tab pos="240665" algn="l"/>
              </a:tabLst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Das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bedeutet,</a:t>
            </a:r>
            <a:r>
              <a:rPr sz="24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nur</a:t>
            </a:r>
            <a:r>
              <a:rPr sz="2400" spc="-1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die</a:t>
            </a:r>
            <a:r>
              <a:rPr sz="2400" spc="-1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wesentlichsten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Informationen</a:t>
            </a:r>
            <a:endParaRPr sz="2400">
              <a:latin typeface="Calibri"/>
              <a:cs typeface="Calibri"/>
            </a:endParaRPr>
          </a:p>
          <a:p>
            <a:pPr marL="241300">
              <a:lnSpc>
                <a:spcPts val="2735"/>
              </a:lnSpc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einfach</a:t>
            </a:r>
            <a:r>
              <a:rPr sz="2400" spc="-5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und</a:t>
            </a:r>
            <a:r>
              <a:rPr sz="24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knapp</a:t>
            </a:r>
            <a:r>
              <a:rPr sz="24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zusammenfassen.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spc="-10" dirty="0"/>
              <a:t>Kriterien</a:t>
            </a:r>
            <a:r>
              <a:rPr sz="4000" spc="-120" dirty="0"/>
              <a:t> </a:t>
            </a:r>
            <a:r>
              <a:rPr sz="4000" dirty="0"/>
              <a:t>von</a:t>
            </a:r>
            <a:r>
              <a:rPr sz="4000" spc="-90" dirty="0"/>
              <a:t> </a:t>
            </a:r>
            <a:r>
              <a:rPr sz="4000" spc="-25" dirty="0"/>
              <a:t>LL-</a:t>
            </a:r>
            <a:r>
              <a:rPr sz="4000" spc="-75" dirty="0"/>
              <a:t>Texten</a:t>
            </a:r>
            <a:r>
              <a:rPr sz="4000" spc="-95" dirty="0"/>
              <a:t> </a:t>
            </a:r>
            <a:r>
              <a:rPr sz="4000" dirty="0"/>
              <a:t>in</a:t>
            </a:r>
            <a:r>
              <a:rPr sz="4000" spc="-90" dirty="0"/>
              <a:t> </a:t>
            </a:r>
            <a:r>
              <a:rPr sz="4000" spc="-25" dirty="0"/>
              <a:t>A1 </a:t>
            </a:r>
            <a:r>
              <a:rPr sz="4000" spc="-130" dirty="0"/>
              <a:t>Text-</a:t>
            </a:r>
            <a:r>
              <a:rPr sz="4000" spc="-10" dirty="0"/>
              <a:t>Gestaltung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412089" y="6630086"/>
            <a:ext cx="1095121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  <a:tabLst>
                <a:tab pos="9859645" algn="l"/>
              </a:tabLst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capito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KHT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b="0" dirty="0">
                <a:latin typeface="Calibri"/>
                <a:cs typeface="Calibri"/>
              </a:rPr>
              <a:t>capito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spc="-10" dirty="0"/>
              <a:t>Lehrgang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259314" y="6617386"/>
            <a:ext cx="11169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091" y="2377612"/>
            <a:ext cx="7515859" cy="2493645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825"/>
              </a:spcBef>
              <a:buFont typeface="Wingdings"/>
              <a:buChar char=""/>
              <a:tabLst>
                <a:tab pos="240665" algn="l"/>
              </a:tabLst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Gestalten</a:t>
            </a:r>
            <a:r>
              <a:rPr sz="2400" spc="-8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Sie</a:t>
            </a:r>
            <a:r>
              <a:rPr sz="24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eine</a:t>
            </a:r>
            <a:r>
              <a:rPr sz="2400" spc="-5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sinnvolle</a:t>
            </a:r>
            <a:r>
              <a:rPr sz="24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Gliederung</a:t>
            </a: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720"/>
              </a:spcBef>
              <a:buFont typeface="Wingdings"/>
              <a:buChar char=""/>
              <a:tabLst>
                <a:tab pos="240665" algn="l"/>
              </a:tabLst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Legen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Sie</a:t>
            </a:r>
            <a:r>
              <a:rPr sz="2400" spc="-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ein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Inhaltsverzeichnis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an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(bei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mehreren</a:t>
            </a:r>
            <a:r>
              <a:rPr sz="2400" spc="-1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Kapiteln)</a:t>
            </a: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710"/>
              </a:spcBef>
              <a:buFont typeface="Wingdings"/>
              <a:buChar char=""/>
              <a:tabLst>
                <a:tab pos="240665" algn="l"/>
              </a:tabLst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Gliedern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Sie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in</a:t>
            </a:r>
            <a:r>
              <a:rPr sz="2400" spc="-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Absätzen</a:t>
            </a:r>
            <a:endParaRPr sz="2400">
              <a:latin typeface="Calibri"/>
              <a:cs typeface="Calibri"/>
            </a:endParaRPr>
          </a:p>
          <a:p>
            <a:pPr marL="697865" lvl="1" indent="-227965">
              <a:lnSpc>
                <a:spcPct val="100000"/>
              </a:lnSpc>
              <a:spcBef>
                <a:spcPts val="245"/>
              </a:spcBef>
              <a:buFont typeface="Wingdings"/>
              <a:buChar char=""/>
              <a:tabLst>
                <a:tab pos="697865" algn="l"/>
              </a:tabLst>
            </a:pP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Jeder</a:t>
            </a:r>
            <a:r>
              <a:rPr sz="2200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52525"/>
                </a:solidFill>
                <a:latin typeface="Calibri"/>
                <a:cs typeface="Calibri"/>
              </a:rPr>
              <a:t>Gedanke</a:t>
            </a:r>
            <a:r>
              <a:rPr sz="2200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ein</a:t>
            </a:r>
            <a:r>
              <a:rPr sz="2200" spc="-7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neuer</a:t>
            </a:r>
            <a:r>
              <a:rPr sz="2200" spc="-6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52525"/>
                </a:solidFill>
                <a:latin typeface="Calibri"/>
                <a:cs typeface="Calibri"/>
              </a:rPr>
              <a:t>Absatz</a:t>
            </a:r>
            <a:endParaRPr sz="2200">
              <a:latin typeface="Calibri"/>
              <a:cs typeface="Calibri"/>
            </a:endParaRPr>
          </a:p>
          <a:p>
            <a:pPr marL="697865" lvl="1" indent="-227965">
              <a:lnSpc>
                <a:spcPct val="100000"/>
              </a:lnSpc>
              <a:spcBef>
                <a:spcPts val="244"/>
              </a:spcBef>
              <a:buFont typeface="Wingdings"/>
              <a:buChar char=""/>
              <a:tabLst>
                <a:tab pos="697865" algn="l"/>
              </a:tabLst>
            </a:pPr>
            <a:r>
              <a:rPr sz="2200" spc="-10" dirty="0">
                <a:solidFill>
                  <a:srgbClr val="252525"/>
                </a:solidFill>
                <a:latin typeface="Calibri"/>
                <a:cs typeface="Calibri"/>
              </a:rPr>
              <a:t>Absätze</a:t>
            </a:r>
            <a:r>
              <a:rPr sz="22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nicht</a:t>
            </a:r>
            <a:r>
              <a:rPr sz="22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länger</a:t>
            </a:r>
            <a:r>
              <a:rPr sz="22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als</a:t>
            </a:r>
            <a:r>
              <a:rPr sz="22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6</a:t>
            </a:r>
            <a:r>
              <a:rPr sz="22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–</a:t>
            </a:r>
            <a:r>
              <a:rPr sz="22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8</a:t>
            </a:r>
            <a:r>
              <a:rPr sz="22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52525"/>
                </a:solidFill>
                <a:latin typeface="Calibri"/>
                <a:cs typeface="Calibri"/>
              </a:rPr>
              <a:t>Zeilen</a:t>
            </a:r>
            <a:endParaRPr sz="2200">
              <a:latin typeface="Calibri"/>
              <a:cs typeface="Calibri"/>
            </a:endParaRPr>
          </a:p>
          <a:p>
            <a:pPr marL="697865" lvl="1" indent="-227965">
              <a:lnSpc>
                <a:spcPct val="100000"/>
              </a:lnSpc>
              <a:spcBef>
                <a:spcPts val="225"/>
              </a:spcBef>
              <a:buFont typeface="Wingdings"/>
              <a:buChar char=""/>
              <a:tabLst>
                <a:tab pos="697865" algn="l"/>
              </a:tabLst>
            </a:pPr>
            <a:r>
              <a:rPr sz="2200" spc="-10" dirty="0">
                <a:solidFill>
                  <a:srgbClr val="252525"/>
                </a:solidFill>
                <a:latin typeface="Calibri"/>
                <a:cs typeface="Calibri"/>
              </a:rPr>
              <a:t>Absätze</a:t>
            </a:r>
            <a:r>
              <a:rPr sz="2200" spc="-5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nicht</a:t>
            </a:r>
            <a:r>
              <a:rPr sz="2200" spc="-7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über</a:t>
            </a:r>
            <a:r>
              <a:rPr sz="2200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den</a:t>
            </a:r>
            <a:r>
              <a:rPr sz="2200" spc="-7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52525"/>
                </a:solidFill>
                <a:latin typeface="Calibri"/>
                <a:cs typeface="Calibri"/>
              </a:rPr>
              <a:t>Seitenumbruch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spc="-10" dirty="0"/>
              <a:t>Kriterien</a:t>
            </a:r>
            <a:r>
              <a:rPr sz="4000" spc="-120" dirty="0"/>
              <a:t> </a:t>
            </a:r>
            <a:r>
              <a:rPr sz="4000" dirty="0"/>
              <a:t>von</a:t>
            </a:r>
            <a:r>
              <a:rPr sz="4000" spc="-90" dirty="0"/>
              <a:t> </a:t>
            </a:r>
            <a:r>
              <a:rPr sz="4000" spc="-25" dirty="0"/>
              <a:t>LL-</a:t>
            </a:r>
            <a:r>
              <a:rPr sz="4000" spc="-75" dirty="0"/>
              <a:t>Texten</a:t>
            </a:r>
            <a:r>
              <a:rPr sz="4000" spc="-95" dirty="0"/>
              <a:t> </a:t>
            </a:r>
            <a:r>
              <a:rPr sz="4000" dirty="0"/>
              <a:t>in</a:t>
            </a:r>
            <a:r>
              <a:rPr sz="4000" spc="-90" dirty="0"/>
              <a:t> </a:t>
            </a:r>
            <a:r>
              <a:rPr sz="4000" spc="-25" dirty="0"/>
              <a:t>A1 </a:t>
            </a:r>
            <a:r>
              <a:rPr sz="4000" spc="-130" dirty="0"/>
              <a:t>Text-</a:t>
            </a:r>
            <a:r>
              <a:rPr sz="4000" spc="-10" dirty="0"/>
              <a:t>Gestaltung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412089" y="6630086"/>
            <a:ext cx="1095121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  <a:tabLst>
                <a:tab pos="9859645" algn="l"/>
              </a:tabLst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capito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KHT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b="0" dirty="0">
                <a:latin typeface="Calibri"/>
                <a:cs typeface="Calibri"/>
              </a:rPr>
              <a:t>capito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spc="-10" dirty="0"/>
              <a:t>Lehrgang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259314" y="6617386"/>
            <a:ext cx="11169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091" y="2377612"/>
            <a:ext cx="7337425" cy="1762760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825"/>
              </a:spcBef>
              <a:buFont typeface="Wingdings"/>
              <a:buChar char=""/>
              <a:tabLst>
                <a:tab pos="240665" algn="l"/>
              </a:tabLst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Gliedern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Sie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mit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Überschriften</a:t>
            </a: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720"/>
              </a:spcBef>
              <a:buFont typeface="Wingdings"/>
              <a:buChar char=""/>
              <a:tabLst>
                <a:tab pos="240665" algn="l"/>
              </a:tabLst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Bei</a:t>
            </a:r>
            <a:r>
              <a:rPr sz="24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längeren</a:t>
            </a:r>
            <a:r>
              <a:rPr sz="24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Texten</a:t>
            </a:r>
            <a:r>
              <a:rPr sz="24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fügen</a:t>
            </a:r>
            <a:r>
              <a:rPr sz="24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Sie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Zwischen-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Überschriften</a:t>
            </a:r>
            <a:r>
              <a:rPr sz="24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ein</a:t>
            </a:r>
            <a:endParaRPr sz="2400">
              <a:latin typeface="Calibri"/>
              <a:cs typeface="Calibri"/>
            </a:endParaRPr>
          </a:p>
          <a:p>
            <a:pPr marL="227965" marR="817244" lvl="1" indent="-227965" algn="r">
              <a:lnSpc>
                <a:spcPct val="100000"/>
              </a:lnSpc>
              <a:spcBef>
                <a:spcPts val="250"/>
              </a:spcBef>
              <a:buFont typeface="Wingdings"/>
              <a:buChar char=""/>
              <a:tabLst>
                <a:tab pos="227965" algn="l"/>
              </a:tabLst>
            </a:pP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es</a:t>
            </a:r>
            <a:r>
              <a:rPr sz="22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kann</a:t>
            </a:r>
            <a:r>
              <a:rPr sz="2200" spc="-5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52525"/>
                </a:solidFill>
                <a:latin typeface="Calibri"/>
                <a:cs typeface="Calibri"/>
              </a:rPr>
              <a:t>sinnvoll</a:t>
            </a:r>
            <a:r>
              <a:rPr sz="2200" spc="-7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sein,</a:t>
            </a:r>
            <a:r>
              <a:rPr sz="22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diese</a:t>
            </a:r>
            <a:r>
              <a:rPr sz="22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als</a:t>
            </a:r>
            <a:r>
              <a:rPr sz="22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52525"/>
                </a:solidFill>
                <a:latin typeface="Calibri"/>
                <a:cs typeface="Calibri"/>
              </a:rPr>
              <a:t>Frage</a:t>
            </a:r>
            <a:r>
              <a:rPr sz="2200" spc="-5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zu</a:t>
            </a:r>
            <a:r>
              <a:rPr sz="22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52525"/>
                </a:solidFill>
                <a:latin typeface="Calibri"/>
                <a:cs typeface="Calibri"/>
              </a:rPr>
              <a:t>formulieren</a:t>
            </a:r>
            <a:endParaRPr sz="2200">
              <a:latin typeface="Calibri"/>
              <a:cs typeface="Calibri"/>
            </a:endParaRPr>
          </a:p>
          <a:p>
            <a:pPr marL="227965" marR="819785" indent="-227965" algn="r">
              <a:lnSpc>
                <a:spcPct val="100000"/>
              </a:lnSpc>
              <a:spcBef>
                <a:spcPts val="700"/>
              </a:spcBef>
              <a:buFont typeface="Wingdings"/>
              <a:buChar char=""/>
              <a:tabLst>
                <a:tab pos="227965" algn="l"/>
              </a:tabLst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Nicht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mehr</a:t>
            </a:r>
            <a:r>
              <a:rPr sz="2400" spc="-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als 3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 Überschriften-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Ebenen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verwenden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spc="-10" dirty="0"/>
              <a:t>Kriterien</a:t>
            </a:r>
            <a:r>
              <a:rPr sz="4000" spc="-120" dirty="0"/>
              <a:t> </a:t>
            </a:r>
            <a:r>
              <a:rPr sz="4000" dirty="0"/>
              <a:t>von</a:t>
            </a:r>
            <a:r>
              <a:rPr sz="4000" spc="-90" dirty="0"/>
              <a:t> </a:t>
            </a:r>
            <a:r>
              <a:rPr sz="4000" spc="-25" dirty="0"/>
              <a:t>LL-</a:t>
            </a:r>
            <a:r>
              <a:rPr sz="4000" spc="-75" dirty="0"/>
              <a:t>Texten</a:t>
            </a:r>
            <a:r>
              <a:rPr sz="4000" spc="-95" dirty="0"/>
              <a:t> </a:t>
            </a:r>
            <a:r>
              <a:rPr sz="4000" dirty="0"/>
              <a:t>in</a:t>
            </a:r>
            <a:r>
              <a:rPr sz="4000" spc="-90" dirty="0"/>
              <a:t> </a:t>
            </a:r>
            <a:r>
              <a:rPr sz="4000" spc="-25" dirty="0"/>
              <a:t>A1 </a:t>
            </a:r>
            <a:r>
              <a:rPr sz="4000" spc="-130" dirty="0"/>
              <a:t>Text-</a:t>
            </a:r>
            <a:r>
              <a:rPr sz="4000" spc="-10" dirty="0"/>
              <a:t>Gestaltung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412089" y="6630086"/>
            <a:ext cx="1095121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  <a:tabLst>
                <a:tab pos="9859645" algn="l"/>
              </a:tabLst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capito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KHT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b="0" dirty="0">
                <a:latin typeface="Calibri"/>
                <a:cs typeface="Calibri"/>
              </a:rPr>
              <a:t>capito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spc="-10" dirty="0"/>
              <a:t>Lehrgang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259314" y="6617386"/>
            <a:ext cx="11169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091" y="2377612"/>
            <a:ext cx="7442834" cy="2037714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825"/>
              </a:spcBef>
              <a:buFont typeface="Wingdings"/>
              <a:buChar char=""/>
              <a:tabLst>
                <a:tab pos="240665" algn="l"/>
              </a:tabLst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Bringen</a:t>
            </a:r>
            <a:r>
              <a:rPr sz="24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Sie</a:t>
            </a:r>
            <a:r>
              <a:rPr sz="2400" spc="-1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die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Informationen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in</a:t>
            </a:r>
            <a:r>
              <a:rPr sz="2400" spc="-1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eine</a:t>
            </a:r>
            <a:r>
              <a:rPr sz="2400" spc="-1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logische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Reihenfolge</a:t>
            </a:r>
            <a:endParaRPr sz="2400">
              <a:latin typeface="Calibri"/>
              <a:cs typeface="Calibri"/>
            </a:endParaRPr>
          </a:p>
          <a:p>
            <a:pPr marL="309245" indent="-296545">
              <a:lnSpc>
                <a:spcPct val="100000"/>
              </a:lnSpc>
              <a:spcBef>
                <a:spcPts val="720"/>
              </a:spcBef>
              <a:buFont typeface="Wingdings"/>
              <a:buChar char=""/>
              <a:tabLst>
                <a:tab pos="309245" algn="l"/>
              </a:tabLst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Verwenden</a:t>
            </a:r>
            <a:r>
              <a:rPr sz="2400" spc="-6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Sie</a:t>
            </a:r>
            <a:r>
              <a:rPr sz="2400" spc="-7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keine</a:t>
            </a:r>
            <a:endParaRPr sz="2400">
              <a:latin typeface="Calibri"/>
              <a:cs typeface="Calibri"/>
            </a:endParaRPr>
          </a:p>
          <a:p>
            <a:pPr marL="697865" lvl="1" indent="-227965">
              <a:lnSpc>
                <a:spcPct val="100000"/>
              </a:lnSpc>
              <a:spcBef>
                <a:spcPts val="250"/>
              </a:spcBef>
              <a:buFont typeface="Wingdings"/>
              <a:buChar char=""/>
              <a:tabLst>
                <a:tab pos="697865" algn="l"/>
              </a:tabLst>
            </a:pPr>
            <a:r>
              <a:rPr sz="2200" spc="-10" dirty="0">
                <a:solidFill>
                  <a:srgbClr val="252525"/>
                </a:solidFill>
                <a:latin typeface="Calibri"/>
                <a:cs typeface="Calibri"/>
              </a:rPr>
              <a:t>Fußnoten</a:t>
            </a:r>
            <a:endParaRPr sz="2200">
              <a:latin typeface="Calibri"/>
              <a:cs typeface="Calibri"/>
            </a:endParaRPr>
          </a:p>
          <a:p>
            <a:pPr marL="697865" lvl="1" indent="-227965">
              <a:lnSpc>
                <a:spcPct val="100000"/>
              </a:lnSpc>
              <a:spcBef>
                <a:spcPts val="225"/>
              </a:spcBef>
              <a:buFont typeface="Wingdings"/>
              <a:buChar char=""/>
              <a:tabLst>
                <a:tab pos="697865" algn="l"/>
              </a:tabLst>
            </a:pPr>
            <a:r>
              <a:rPr sz="2200" spc="-10" dirty="0">
                <a:solidFill>
                  <a:srgbClr val="252525"/>
                </a:solidFill>
                <a:latin typeface="Calibri"/>
                <a:cs typeface="Calibri"/>
              </a:rPr>
              <a:t>Quellenverweise</a:t>
            </a:r>
            <a:endParaRPr sz="2200">
              <a:latin typeface="Calibri"/>
              <a:cs typeface="Calibri"/>
            </a:endParaRPr>
          </a:p>
          <a:p>
            <a:pPr marL="697865" lvl="1" indent="-227965">
              <a:lnSpc>
                <a:spcPct val="100000"/>
              </a:lnSpc>
              <a:spcBef>
                <a:spcPts val="244"/>
              </a:spcBef>
              <a:buFont typeface="Wingdings"/>
              <a:buChar char=""/>
              <a:tabLst>
                <a:tab pos="697865" algn="l"/>
              </a:tabLst>
            </a:pPr>
            <a:r>
              <a:rPr sz="2200" spc="-10" dirty="0">
                <a:solidFill>
                  <a:srgbClr val="252525"/>
                </a:solidFill>
                <a:latin typeface="Calibri"/>
                <a:cs typeface="Calibri"/>
              </a:rPr>
              <a:t>Querverweise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spc="-10" dirty="0"/>
              <a:t>Kriterien</a:t>
            </a:r>
            <a:r>
              <a:rPr sz="4000" spc="-120" dirty="0"/>
              <a:t> </a:t>
            </a:r>
            <a:r>
              <a:rPr sz="4000" dirty="0"/>
              <a:t>von</a:t>
            </a:r>
            <a:r>
              <a:rPr sz="4000" spc="-90" dirty="0"/>
              <a:t> </a:t>
            </a:r>
            <a:r>
              <a:rPr sz="4000" spc="-25" dirty="0"/>
              <a:t>LL-</a:t>
            </a:r>
            <a:r>
              <a:rPr sz="4000" spc="-75" dirty="0"/>
              <a:t>Texten</a:t>
            </a:r>
            <a:r>
              <a:rPr sz="4000" spc="-95" dirty="0"/>
              <a:t> </a:t>
            </a:r>
            <a:r>
              <a:rPr sz="4000" dirty="0"/>
              <a:t>in</a:t>
            </a:r>
            <a:r>
              <a:rPr sz="4000" spc="-90" dirty="0"/>
              <a:t> </a:t>
            </a:r>
            <a:r>
              <a:rPr sz="4000" spc="-25" dirty="0"/>
              <a:t>A1 </a:t>
            </a:r>
            <a:r>
              <a:rPr sz="4000" spc="-130" dirty="0"/>
              <a:t>Text-</a:t>
            </a:r>
            <a:r>
              <a:rPr sz="4000" spc="-10" dirty="0"/>
              <a:t>Gestaltung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412089" y="6630086"/>
            <a:ext cx="1095121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  <a:tabLst>
                <a:tab pos="9859645" algn="l"/>
              </a:tabLst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capito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KHT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b="0" dirty="0">
                <a:latin typeface="Calibri"/>
                <a:cs typeface="Calibri"/>
              </a:rPr>
              <a:t>capito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spc="-10" dirty="0"/>
              <a:t>Lehrgang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259314" y="6617386"/>
            <a:ext cx="11169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091" y="2377612"/>
            <a:ext cx="7412355" cy="2309495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825"/>
              </a:spcBef>
              <a:buFont typeface="Wingdings"/>
              <a:buChar char=""/>
              <a:tabLst>
                <a:tab pos="240665" algn="l"/>
              </a:tabLst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Schriftgröße</a:t>
            </a:r>
            <a:r>
              <a:rPr sz="2400" spc="-6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sollte</a:t>
            </a:r>
            <a:r>
              <a:rPr sz="2400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ungefähr</a:t>
            </a:r>
            <a:r>
              <a:rPr sz="24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14</a:t>
            </a:r>
            <a:r>
              <a:rPr sz="2400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pt</a:t>
            </a:r>
            <a:r>
              <a:rPr sz="2400" spc="-6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sein</a:t>
            </a:r>
            <a:endParaRPr sz="2400">
              <a:latin typeface="Calibri"/>
              <a:cs typeface="Calibri"/>
            </a:endParaRPr>
          </a:p>
          <a:p>
            <a:pPr marL="309245" indent="-296545">
              <a:lnSpc>
                <a:spcPct val="100000"/>
              </a:lnSpc>
              <a:spcBef>
                <a:spcPts val="720"/>
              </a:spcBef>
              <a:buFont typeface="Wingdings"/>
              <a:buChar char=""/>
              <a:tabLst>
                <a:tab pos="309245" algn="l"/>
              </a:tabLst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Zeilenabstand</a:t>
            </a:r>
            <a:r>
              <a:rPr sz="24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1,1</a:t>
            </a:r>
            <a:r>
              <a:rPr sz="24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–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1,3</a:t>
            </a:r>
            <a:r>
              <a:rPr sz="24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pt</a:t>
            </a: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710"/>
              </a:spcBef>
              <a:buFont typeface="Wingdings"/>
              <a:buChar char=""/>
              <a:tabLst>
                <a:tab pos="240665" algn="l"/>
              </a:tabLst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Nicht</a:t>
            </a:r>
            <a:r>
              <a:rPr sz="2400" spc="-7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kursiv</a:t>
            </a:r>
            <a:r>
              <a:rPr sz="2400" spc="-5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schreiben,</a:t>
            </a:r>
            <a:r>
              <a:rPr sz="24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keine</a:t>
            </a:r>
            <a:r>
              <a:rPr sz="2400" spc="-5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Design-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Elemente</a:t>
            </a:r>
            <a:r>
              <a:rPr sz="24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verwenden</a:t>
            </a: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705"/>
              </a:spcBef>
              <a:buFont typeface="Wingdings"/>
              <a:buChar char=""/>
              <a:tabLst>
                <a:tab pos="240665" algn="l"/>
              </a:tabLst>
            </a:pPr>
            <a:r>
              <a:rPr sz="2400" spc="-45" dirty="0">
                <a:solidFill>
                  <a:srgbClr val="252525"/>
                </a:solidFill>
                <a:latin typeface="Calibri"/>
                <a:cs typeface="Calibri"/>
              </a:rPr>
              <a:t>Text</a:t>
            </a:r>
            <a:r>
              <a:rPr sz="24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nicht</a:t>
            </a:r>
            <a:r>
              <a:rPr sz="2400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drehen</a:t>
            </a:r>
            <a:r>
              <a:rPr sz="24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und</a:t>
            </a:r>
            <a:r>
              <a:rPr sz="24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zerren</a:t>
            </a: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725"/>
              </a:spcBef>
              <a:buFont typeface="Wingdings"/>
              <a:buChar char=""/>
              <a:tabLst>
                <a:tab pos="240665" algn="l"/>
              </a:tabLst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Leserichtung</a:t>
            </a:r>
            <a:r>
              <a:rPr sz="24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–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immer</a:t>
            </a:r>
            <a:r>
              <a:rPr sz="24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von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links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nach</a:t>
            </a:r>
            <a:r>
              <a:rPr sz="24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rechts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beachten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spc="-10" dirty="0"/>
              <a:t>Kriterien</a:t>
            </a:r>
            <a:r>
              <a:rPr sz="4000" spc="-120" dirty="0"/>
              <a:t> </a:t>
            </a:r>
            <a:r>
              <a:rPr sz="4000" dirty="0"/>
              <a:t>von</a:t>
            </a:r>
            <a:r>
              <a:rPr sz="4000" spc="-90" dirty="0"/>
              <a:t> </a:t>
            </a:r>
            <a:r>
              <a:rPr sz="4000" spc="-25" dirty="0"/>
              <a:t>LL-</a:t>
            </a:r>
            <a:r>
              <a:rPr sz="4000" spc="-75" dirty="0"/>
              <a:t>Texten</a:t>
            </a:r>
            <a:r>
              <a:rPr sz="4000" spc="-95" dirty="0"/>
              <a:t> </a:t>
            </a:r>
            <a:r>
              <a:rPr sz="4000" dirty="0"/>
              <a:t>in</a:t>
            </a:r>
            <a:r>
              <a:rPr sz="4000" spc="-90" dirty="0"/>
              <a:t> </a:t>
            </a:r>
            <a:r>
              <a:rPr sz="4000" spc="-25" dirty="0"/>
              <a:t>A1 </a:t>
            </a:r>
            <a:r>
              <a:rPr sz="4000" spc="-130" dirty="0"/>
              <a:t>Text-</a:t>
            </a:r>
            <a:r>
              <a:rPr sz="4000" spc="-10" dirty="0"/>
              <a:t>Gestaltung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412089" y="6630086"/>
            <a:ext cx="1095121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  <a:tabLst>
                <a:tab pos="9859645" algn="l"/>
              </a:tabLst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capito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KHT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b="0" dirty="0">
                <a:latin typeface="Calibri"/>
                <a:cs typeface="Calibri"/>
              </a:rPr>
              <a:t>capito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spc="-10" dirty="0"/>
              <a:t>Lehrgang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259314" y="6617386"/>
            <a:ext cx="11169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091" y="2377612"/>
            <a:ext cx="5123180" cy="1396365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825"/>
              </a:spcBef>
              <a:buFont typeface="Wingdings"/>
              <a:buChar char=""/>
              <a:tabLst>
                <a:tab pos="240665" algn="l"/>
              </a:tabLst>
            </a:pP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Verwenden</a:t>
            </a:r>
            <a:r>
              <a:rPr sz="24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Sie</a:t>
            </a:r>
            <a:r>
              <a:rPr sz="2400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keine</a:t>
            </a:r>
            <a:r>
              <a:rPr sz="2400" spc="-5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Hintergrundbilder</a:t>
            </a: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720"/>
              </a:spcBef>
              <a:buFont typeface="Wingdings"/>
              <a:buChar char=""/>
              <a:tabLst>
                <a:tab pos="240665" algn="l"/>
              </a:tabLst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Bilder</a:t>
            </a:r>
            <a:r>
              <a:rPr sz="24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nicht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überschreiben</a:t>
            </a: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710"/>
              </a:spcBef>
              <a:buFont typeface="Wingdings"/>
              <a:buChar char=""/>
              <a:tabLst>
                <a:tab pos="240665" algn="l"/>
              </a:tabLst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Auf</a:t>
            </a:r>
            <a:r>
              <a:rPr sz="24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Kontrast</a:t>
            </a:r>
            <a:r>
              <a:rPr sz="24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achten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spc="-10" dirty="0"/>
              <a:t>Kriterien</a:t>
            </a:r>
            <a:r>
              <a:rPr sz="4000" spc="-120" dirty="0"/>
              <a:t> </a:t>
            </a:r>
            <a:r>
              <a:rPr sz="4000" dirty="0"/>
              <a:t>von</a:t>
            </a:r>
            <a:r>
              <a:rPr sz="4000" spc="-90" dirty="0"/>
              <a:t> </a:t>
            </a:r>
            <a:r>
              <a:rPr sz="4000" spc="-25" dirty="0"/>
              <a:t>LL-</a:t>
            </a:r>
            <a:r>
              <a:rPr sz="4000" spc="-75" dirty="0"/>
              <a:t>Texten</a:t>
            </a:r>
            <a:r>
              <a:rPr sz="4000" spc="-95" dirty="0"/>
              <a:t> </a:t>
            </a:r>
            <a:r>
              <a:rPr sz="4000" dirty="0"/>
              <a:t>in</a:t>
            </a:r>
            <a:r>
              <a:rPr sz="4000" spc="-90" dirty="0"/>
              <a:t> </a:t>
            </a:r>
            <a:r>
              <a:rPr sz="4000" spc="-25" dirty="0"/>
              <a:t>A1 </a:t>
            </a:r>
            <a:r>
              <a:rPr sz="4000" spc="-130" dirty="0"/>
              <a:t>Text-</a:t>
            </a:r>
            <a:r>
              <a:rPr sz="4000" spc="-10" dirty="0"/>
              <a:t>Gestaltung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412089" y="6630086"/>
            <a:ext cx="1095121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  <a:tabLst>
                <a:tab pos="9859645" algn="l"/>
              </a:tabLst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capito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KHT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b="0" dirty="0">
                <a:latin typeface="Calibri"/>
                <a:cs typeface="Calibri"/>
              </a:rPr>
              <a:t>capito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spc="-10" dirty="0"/>
              <a:t>Lehrgang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259314" y="6617386"/>
            <a:ext cx="11169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091" y="2377612"/>
            <a:ext cx="8990330" cy="1396365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825"/>
              </a:spcBef>
              <a:buFont typeface="Wingdings"/>
              <a:buChar char=""/>
              <a:tabLst>
                <a:tab pos="240665" algn="l"/>
              </a:tabLst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Keine</a:t>
            </a:r>
            <a:r>
              <a:rPr sz="2400" spc="-7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durchgehenden</a:t>
            </a:r>
            <a:r>
              <a:rPr sz="2400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Blockbuchstaben</a:t>
            </a: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720"/>
              </a:spcBef>
              <a:buFont typeface="Wingdings"/>
              <a:buChar char=""/>
              <a:tabLst>
                <a:tab pos="240665" algn="l"/>
              </a:tabLst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Hervorhebungen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durch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fette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Schrift</a:t>
            </a:r>
            <a:r>
              <a:rPr sz="24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–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aber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nicht</a:t>
            </a:r>
            <a:r>
              <a:rPr sz="24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mehr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als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2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-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3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Wörter!</a:t>
            </a: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710"/>
              </a:spcBef>
              <a:buFont typeface="Wingdings"/>
              <a:buChar char=""/>
              <a:tabLst>
                <a:tab pos="240665" algn="l"/>
              </a:tabLst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Auf</a:t>
            </a:r>
            <a:r>
              <a:rPr sz="24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Kontrast</a:t>
            </a:r>
            <a:r>
              <a:rPr sz="24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achten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spc="-10" dirty="0"/>
              <a:t>Kriterien</a:t>
            </a:r>
            <a:r>
              <a:rPr sz="4000" spc="-120" dirty="0"/>
              <a:t> </a:t>
            </a:r>
            <a:r>
              <a:rPr sz="4000" dirty="0"/>
              <a:t>von</a:t>
            </a:r>
            <a:r>
              <a:rPr sz="4000" spc="-90" dirty="0"/>
              <a:t> </a:t>
            </a:r>
            <a:r>
              <a:rPr sz="4000" spc="-25" dirty="0"/>
              <a:t>LL-</a:t>
            </a:r>
            <a:r>
              <a:rPr sz="4000" spc="-75" dirty="0"/>
              <a:t>Texten</a:t>
            </a:r>
            <a:r>
              <a:rPr sz="4000" spc="-95" dirty="0"/>
              <a:t> </a:t>
            </a:r>
            <a:r>
              <a:rPr sz="4000" dirty="0"/>
              <a:t>in</a:t>
            </a:r>
            <a:r>
              <a:rPr sz="4000" spc="-90" dirty="0"/>
              <a:t> </a:t>
            </a:r>
            <a:r>
              <a:rPr sz="4000" spc="-25" dirty="0"/>
              <a:t>A1 </a:t>
            </a:r>
            <a:r>
              <a:rPr sz="4000" spc="-130" dirty="0"/>
              <a:t>Text-</a:t>
            </a:r>
            <a:r>
              <a:rPr sz="4000" spc="-10" dirty="0"/>
              <a:t>Gestaltung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412089" y="6630086"/>
            <a:ext cx="1095121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  <a:tabLst>
                <a:tab pos="9859645" algn="l"/>
              </a:tabLst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capito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KHT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b="0" dirty="0">
                <a:latin typeface="Calibri"/>
                <a:cs typeface="Calibri"/>
              </a:rPr>
              <a:t>capito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spc="-10" dirty="0"/>
              <a:t>Lehrgang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259314" y="6617386"/>
            <a:ext cx="11169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091" y="2377612"/>
            <a:ext cx="4773930" cy="1852295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825"/>
              </a:spcBef>
              <a:buFont typeface="Wingdings"/>
              <a:buChar char=""/>
              <a:tabLst>
                <a:tab pos="240665" algn="l"/>
              </a:tabLst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Schreiben</a:t>
            </a:r>
            <a:r>
              <a:rPr sz="24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Sie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linksbündig</a:t>
            </a: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720"/>
              </a:spcBef>
              <a:buFont typeface="Wingdings"/>
              <a:buChar char=""/>
              <a:tabLst>
                <a:tab pos="240665" algn="l"/>
              </a:tabLst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Vermeiden</a:t>
            </a:r>
            <a:r>
              <a:rPr sz="2400" spc="-6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Sie</a:t>
            </a:r>
            <a:r>
              <a:rPr sz="2400" spc="-6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Blocksatz</a:t>
            </a: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710"/>
              </a:spcBef>
              <a:buFont typeface="Wingdings"/>
              <a:buChar char=""/>
              <a:tabLst>
                <a:tab pos="240665" algn="l"/>
              </a:tabLst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Zeilenumbruch</a:t>
            </a:r>
            <a:r>
              <a:rPr sz="24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nach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Sinneinheiten</a:t>
            </a: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705"/>
              </a:spcBef>
              <a:buFont typeface="Wingdings"/>
              <a:buChar char=""/>
              <a:tabLst>
                <a:tab pos="240665" algn="l"/>
              </a:tabLst>
            </a:pP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Wörter</a:t>
            </a:r>
            <a:r>
              <a:rPr sz="24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am</a:t>
            </a:r>
            <a:r>
              <a:rPr sz="24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Zeilenende</a:t>
            </a:r>
            <a:r>
              <a:rPr sz="24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nicht</a:t>
            </a:r>
            <a:r>
              <a:rPr sz="24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trennen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spc="-10" dirty="0"/>
              <a:t>Kriterien</a:t>
            </a:r>
            <a:r>
              <a:rPr sz="4000" spc="-120" dirty="0"/>
              <a:t> </a:t>
            </a:r>
            <a:r>
              <a:rPr sz="4000" dirty="0"/>
              <a:t>von</a:t>
            </a:r>
            <a:r>
              <a:rPr sz="4000" spc="-90" dirty="0"/>
              <a:t> </a:t>
            </a:r>
            <a:r>
              <a:rPr sz="4000" spc="-25" dirty="0"/>
              <a:t>LL-</a:t>
            </a:r>
            <a:r>
              <a:rPr sz="4000" spc="-75" dirty="0"/>
              <a:t>Texten</a:t>
            </a:r>
            <a:r>
              <a:rPr sz="4000" spc="-95" dirty="0"/>
              <a:t> </a:t>
            </a:r>
            <a:r>
              <a:rPr sz="4000" dirty="0"/>
              <a:t>in</a:t>
            </a:r>
            <a:r>
              <a:rPr sz="4000" spc="-90" dirty="0"/>
              <a:t> </a:t>
            </a:r>
            <a:r>
              <a:rPr sz="4000" spc="-25" dirty="0"/>
              <a:t>A1 </a:t>
            </a:r>
            <a:r>
              <a:rPr sz="4000" spc="-130" dirty="0"/>
              <a:t>Text-</a:t>
            </a:r>
            <a:r>
              <a:rPr sz="4000" spc="-10" dirty="0"/>
              <a:t>Gestaltung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412089" y="6630086"/>
            <a:ext cx="1095121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  <a:tabLst>
                <a:tab pos="9859645" algn="l"/>
              </a:tabLst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capito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KHT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b="0" dirty="0">
                <a:latin typeface="Calibri"/>
                <a:cs typeface="Calibri"/>
              </a:rPr>
              <a:t>capito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spc="-10" dirty="0"/>
              <a:t>Lehrgang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259314" y="6617386"/>
            <a:ext cx="11169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091" y="2469337"/>
            <a:ext cx="6202045" cy="1633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ts val="2735"/>
              </a:lnSpc>
              <a:spcBef>
                <a:spcPts val="100"/>
              </a:spcBef>
              <a:buFont typeface="Wingdings"/>
              <a:buChar char=""/>
              <a:tabLst>
                <a:tab pos="240665" algn="l"/>
              </a:tabLst>
            </a:pP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Vermeiden</a:t>
            </a:r>
            <a:r>
              <a:rPr sz="24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Sie</a:t>
            </a:r>
            <a:r>
              <a:rPr sz="2400" spc="-5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mehrere</a:t>
            </a:r>
            <a:r>
              <a:rPr sz="24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Textspalten</a:t>
            </a:r>
            <a:r>
              <a:rPr sz="2400" spc="-5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–</a:t>
            </a:r>
            <a:r>
              <a:rPr sz="24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falls</a:t>
            </a:r>
            <a:r>
              <a:rPr sz="24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doch,</a:t>
            </a:r>
            <a:endParaRPr sz="2400">
              <a:latin typeface="Calibri"/>
              <a:cs typeface="Calibri"/>
            </a:endParaRPr>
          </a:p>
          <a:p>
            <a:pPr marL="241300">
              <a:lnSpc>
                <a:spcPts val="2735"/>
              </a:lnSpc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achten</a:t>
            </a:r>
            <a:r>
              <a:rPr sz="24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Sie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auf</a:t>
            </a:r>
            <a:r>
              <a:rPr sz="2400" spc="-1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eine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eindeutige</a:t>
            </a:r>
            <a:r>
              <a:rPr sz="2400" spc="-1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Abgrenzung</a:t>
            </a: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720"/>
              </a:spcBef>
              <a:buFont typeface="Wingdings"/>
              <a:buChar char=""/>
              <a:tabLst>
                <a:tab pos="240665" algn="l"/>
              </a:tabLst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Bei</a:t>
            </a:r>
            <a:r>
              <a:rPr sz="2400" spc="-7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Aufzählungen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setzen</a:t>
            </a:r>
            <a:r>
              <a:rPr sz="2400" spc="-5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Sie</a:t>
            </a:r>
            <a:r>
              <a:rPr sz="24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Aufzählungszeichen</a:t>
            </a: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710"/>
              </a:spcBef>
              <a:buFont typeface="Wingdings"/>
              <a:buChar char=""/>
              <a:tabLst>
                <a:tab pos="240665" algn="l"/>
              </a:tabLst>
            </a:pP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Verwenden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Sie</a:t>
            </a:r>
            <a:r>
              <a:rPr sz="24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ein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Glossar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für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Erklärungen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spc="-10" dirty="0"/>
              <a:t>Kriterien</a:t>
            </a:r>
            <a:r>
              <a:rPr sz="4000" spc="-120" dirty="0"/>
              <a:t> </a:t>
            </a:r>
            <a:r>
              <a:rPr sz="4000" dirty="0"/>
              <a:t>von</a:t>
            </a:r>
            <a:r>
              <a:rPr sz="4000" spc="-90" dirty="0"/>
              <a:t> </a:t>
            </a:r>
            <a:r>
              <a:rPr sz="4000" spc="-25" dirty="0"/>
              <a:t>LL-</a:t>
            </a:r>
            <a:r>
              <a:rPr sz="4000" spc="-75" dirty="0"/>
              <a:t>Texten</a:t>
            </a:r>
            <a:r>
              <a:rPr sz="4000" spc="-95" dirty="0"/>
              <a:t> </a:t>
            </a:r>
            <a:r>
              <a:rPr sz="4000" dirty="0"/>
              <a:t>in</a:t>
            </a:r>
            <a:r>
              <a:rPr sz="4000" spc="-90" dirty="0"/>
              <a:t> </a:t>
            </a:r>
            <a:r>
              <a:rPr sz="4000" spc="-25" dirty="0"/>
              <a:t>A1 </a:t>
            </a:r>
            <a:r>
              <a:rPr sz="4000" spc="-10" dirty="0"/>
              <a:t>Zahlen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412089" y="6630086"/>
            <a:ext cx="1095121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  <a:tabLst>
                <a:tab pos="9859645" algn="l"/>
              </a:tabLst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capito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KHT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b="0" dirty="0">
                <a:latin typeface="Calibri"/>
                <a:cs typeface="Calibri"/>
              </a:rPr>
              <a:t>capito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spc="-10" dirty="0"/>
              <a:t>Lehrgang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259314" y="6617386"/>
            <a:ext cx="11169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091" y="2377612"/>
            <a:ext cx="9098280" cy="2181860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825"/>
              </a:spcBef>
              <a:buFont typeface="Wingdings"/>
              <a:buChar char=""/>
              <a:tabLst>
                <a:tab pos="240665" algn="l"/>
              </a:tabLst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Zahlen</a:t>
            </a:r>
            <a:r>
              <a:rPr sz="24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sind</a:t>
            </a:r>
            <a:r>
              <a:rPr sz="24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mit</a:t>
            </a:r>
            <a:r>
              <a:rPr sz="24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Ziffern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leichter</a:t>
            </a:r>
            <a:r>
              <a:rPr sz="24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lesbar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als</a:t>
            </a:r>
            <a:r>
              <a:rPr sz="24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mit</a:t>
            </a:r>
            <a:r>
              <a:rPr sz="24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Worten</a:t>
            </a: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720"/>
              </a:spcBef>
              <a:buFont typeface="Wingdings"/>
              <a:buChar char=""/>
              <a:tabLst>
                <a:tab pos="240665" algn="l"/>
              </a:tabLst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Bei</a:t>
            </a:r>
            <a:r>
              <a:rPr sz="24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großen</a:t>
            </a:r>
            <a:r>
              <a:rPr sz="24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Zahlen</a:t>
            </a:r>
            <a:r>
              <a:rPr sz="24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Tausender-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Punkte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setzen</a:t>
            </a:r>
            <a:r>
              <a:rPr sz="24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(1.000,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10.000,</a:t>
            </a:r>
            <a:r>
              <a:rPr sz="24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100.000,</a:t>
            </a:r>
            <a:r>
              <a:rPr sz="24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…)</a:t>
            </a: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710"/>
              </a:spcBef>
              <a:buFont typeface="Wingdings"/>
              <a:buChar char=""/>
              <a:tabLst>
                <a:tab pos="240665" algn="l"/>
              </a:tabLst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Vermeiden</a:t>
            </a:r>
            <a:r>
              <a:rPr sz="2400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Sie</a:t>
            </a:r>
            <a:r>
              <a:rPr sz="2400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römische</a:t>
            </a:r>
            <a:r>
              <a:rPr sz="2400" spc="-5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Zahlen</a:t>
            </a: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ts val="2735"/>
              </a:lnSpc>
              <a:spcBef>
                <a:spcPts val="705"/>
              </a:spcBef>
              <a:buFont typeface="Wingdings"/>
              <a:buChar char=""/>
              <a:tabLst>
                <a:tab pos="240665" algn="l"/>
              </a:tabLst>
            </a:pP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Prozentangaben</a:t>
            </a:r>
            <a:r>
              <a:rPr sz="2400" spc="-9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immer</a:t>
            </a:r>
            <a:r>
              <a:rPr sz="2400" spc="-10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vorsichtig</a:t>
            </a:r>
            <a:r>
              <a:rPr sz="2400" spc="-9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verwenden</a:t>
            </a:r>
            <a:endParaRPr sz="2400">
              <a:latin typeface="Calibri"/>
              <a:cs typeface="Calibri"/>
            </a:endParaRPr>
          </a:p>
          <a:p>
            <a:pPr marL="241300">
              <a:lnSpc>
                <a:spcPts val="2735"/>
              </a:lnSpc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Besser:</a:t>
            </a:r>
            <a:r>
              <a:rPr sz="2400" spc="-6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„wenig,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viel,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die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Hälfte,</a:t>
            </a:r>
            <a:r>
              <a:rPr sz="24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zwei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von</a:t>
            </a:r>
            <a:r>
              <a:rPr sz="24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drei,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…“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spc="-10" dirty="0"/>
              <a:t>Kriterien</a:t>
            </a:r>
            <a:r>
              <a:rPr sz="4000" spc="-120" dirty="0"/>
              <a:t> </a:t>
            </a:r>
            <a:r>
              <a:rPr sz="4000" dirty="0"/>
              <a:t>von</a:t>
            </a:r>
            <a:r>
              <a:rPr sz="4000" spc="-90" dirty="0"/>
              <a:t> </a:t>
            </a:r>
            <a:r>
              <a:rPr sz="4000" spc="-25" dirty="0"/>
              <a:t>LL-</a:t>
            </a:r>
            <a:r>
              <a:rPr sz="4000" spc="-75" dirty="0"/>
              <a:t>Texten</a:t>
            </a:r>
            <a:r>
              <a:rPr sz="4000" spc="-95" dirty="0"/>
              <a:t> </a:t>
            </a:r>
            <a:r>
              <a:rPr sz="4000" dirty="0"/>
              <a:t>in</a:t>
            </a:r>
            <a:r>
              <a:rPr sz="4000" spc="-90" dirty="0"/>
              <a:t> </a:t>
            </a:r>
            <a:r>
              <a:rPr sz="4000" spc="-25" dirty="0"/>
              <a:t>A1 </a:t>
            </a:r>
            <a:r>
              <a:rPr sz="4000" spc="-10" dirty="0"/>
              <a:t>Zahlen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412089" y="6630086"/>
            <a:ext cx="1095121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  <a:tabLst>
                <a:tab pos="9859645" algn="l"/>
              </a:tabLst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capito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KHT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b="0" dirty="0">
                <a:latin typeface="Calibri"/>
                <a:cs typeface="Calibri"/>
              </a:rPr>
              <a:t>capito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spc="-10" dirty="0"/>
              <a:t>Lehrgang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259314" y="6617386"/>
            <a:ext cx="11169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091" y="2430779"/>
            <a:ext cx="4760595" cy="198628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405"/>
              </a:spcBef>
              <a:buFont typeface="Wingdings"/>
              <a:buChar char=""/>
              <a:tabLst>
                <a:tab pos="240665" algn="l"/>
              </a:tabLst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Keine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führende Null</a:t>
            </a:r>
            <a:r>
              <a:rPr sz="24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bei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Zeitangaben</a:t>
            </a:r>
            <a:endParaRPr sz="2400">
              <a:latin typeface="Calibri"/>
              <a:cs typeface="Calibri"/>
            </a:endParaRPr>
          </a:p>
          <a:p>
            <a:pPr marL="697865" lvl="1" indent="-227965">
              <a:lnSpc>
                <a:spcPct val="100000"/>
              </a:lnSpc>
              <a:spcBef>
                <a:spcPts val="275"/>
              </a:spcBef>
              <a:buFont typeface="Wingdings"/>
              <a:buChar char=""/>
              <a:tabLst>
                <a:tab pos="697865" algn="l"/>
              </a:tabLst>
            </a:pPr>
            <a:r>
              <a:rPr sz="2200" spc="-10" dirty="0">
                <a:solidFill>
                  <a:srgbClr val="252525"/>
                </a:solidFill>
                <a:latin typeface="Calibri"/>
                <a:cs typeface="Calibri"/>
              </a:rPr>
              <a:t>statt</a:t>
            </a:r>
            <a:r>
              <a:rPr sz="22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09:00</a:t>
            </a:r>
            <a:r>
              <a:rPr sz="2200" spc="-6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Uhr</a:t>
            </a:r>
            <a:r>
              <a:rPr sz="22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Wingdings"/>
                <a:cs typeface="Wingdings"/>
              </a:rPr>
              <a:t></a:t>
            </a:r>
            <a:r>
              <a:rPr sz="2200" spc="-10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9:00</a:t>
            </a:r>
            <a:r>
              <a:rPr sz="2200" spc="-5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252525"/>
                </a:solidFill>
                <a:latin typeface="Calibri"/>
                <a:cs typeface="Calibri"/>
              </a:rPr>
              <a:t>Uhr</a:t>
            </a:r>
            <a:endParaRPr sz="22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Clr>
                <a:srgbClr val="252525"/>
              </a:buClr>
              <a:buFont typeface="Wingdings"/>
              <a:buChar char=""/>
            </a:pPr>
            <a:endParaRPr sz="29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buFont typeface="Wingdings"/>
              <a:buChar char=""/>
              <a:tabLst>
                <a:tab pos="240665" algn="l"/>
              </a:tabLst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Schreiben</a:t>
            </a:r>
            <a:r>
              <a:rPr sz="2400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Sie</a:t>
            </a:r>
            <a:r>
              <a:rPr sz="24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Monate</a:t>
            </a:r>
            <a:r>
              <a:rPr sz="2400" spc="-5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aus</a:t>
            </a:r>
            <a:endParaRPr sz="2400">
              <a:latin typeface="Calibri"/>
              <a:cs typeface="Calibri"/>
            </a:endParaRPr>
          </a:p>
          <a:p>
            <a:pPr marL="697865" lvl="1" indent="-227965">
              <a:lnSpc>
                <a:spcPct val="100000"/>
              </a:lnSpc>
              <a:spcBef>
                <a:spcPts val="260"/>
              </a:spcBef>
              <a:buFont typeface="Wingdings"/>
              <a:buChar char=""/>
              <a:tabLst>
                <a:tab pos="697865" algn="l"/>
              </a:tabLst>
            </a:pPr>
            <a:r>
              <a:rPr sz="2200" spc="-10" dirty="0">
                <a:solidFill>
                  <a:srgbClr val="252525"/>
                </a:solidFill>
                <a:latin typeface="Calibri"/>
                <a:cs typeface="Calibri"/>
              </a:rPr>
              <a:t>statt</a:t>
            </a:r>
            <a:r>
              <a:rPr sz="22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1.3.2021</a:t>
            </a:r>
            <a:r>
              <a:rPr sz="2200" spc="-7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Wingdings"/>
                <a:cs typeface="Wingdings"/>
              </a:rPr>
              <a:t></a:t>
            </a:r>
            <a:r>
              <a:rPr sz="2200" spc="-10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1.</a:t>
            </a:r>
            <a:r>
              <a:rPr sz="2200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März</a:t>
            </a:r>
            <a:r>
              <a:rPr sz="22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252525"/>
                </a:solidFill>
                <a:latin typeface="Calibri"/>
                <a:cs typeface="Calibri"/>
              </a:rPr>
              <a:t>2021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091" y="923366"/>
            <a:ext cx="51149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Die</a:t>
            </a:r>
            <a:r>
              <a:rPr spc="-155" dirty="0"/>
              <a:t> </a:t>
            </a:r>
            <a:r>
              <a:rPr spc="-25" dirty="0"/>
              <a:t>Zielgruppe</a:t>
            </a:r>
            <a:r>
              <a:rPr spc="-160" dirty="0"/>
              <a:t> </a:t>
            </a:r>
            <a:r>
              <a:rPr dirty="0"/>
              <a:t>A1</a:t>
            </a:r>
            <a:r>
              <a:rPr spc="-130" dirty="0"/>
              <a:t> </a:t>
            </a:r>
            <a:r>
              <a:rPr spc="-20" dirty="0"/>
              <a:t>kann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12089" y="6630086"/>
            <a:ext cx="1095121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  <a:tabLst>
                <a:tab pos="9859645" algn="l"/>
              </a:tabLst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capito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KHT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b="0" dirty="0">
                <a:latin typeface="Calibri"/>
                <a:cs typeface="Calibri"/>
              </a:rPr>
              <a:t>capito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spc="-10" dirty="0"/>
              <a:t>Lehrgang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259314" y="6617386"/>
            <a:ext cx="11169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091" y="2377612"/>
            <a:ext cx="9220835" cy="2765425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825"/>
              </a:spcBef>
              <a:buFont typeface="Wingdings"/>
              <a:buChar char=""/>
              <a:tabLst>
                <a:tab pos="240665" algn="l"/>
              </a:tabLst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sehr</a:t>
            </a:r>
            <a:r>
              <a:rPr sz="2400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kurze,</a:t>
            </a:r>
            <a:r>
              <a:rPr sz="2400" spc="-6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einfache</a:t>
            </a:r>
            <a:r>
              <a:rPr sz="24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Texte</a:t>
            </a: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720"/>
              </a:spcBef>
              <a:buFont typeface="Wingdings"/>
              <a:buChar char=""/>
              <a:tabLst>
                <a:tab pos="240665" algn="l"/>
              </a:tabLst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Satz</a:t>
            </a:r>
            <a:r>
              <a:rPr sz="24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für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Satz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lesen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und</a:t>
            </a:r>
            <a:r>
              <a:rPr sz="2400" spc="-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verstehen,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indem</a:t>
            </a:r>
            <a:r>
              <a:rPr sz="2400" spc="-6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Namen,</a:t>
            </a:r>
            <a:r>
              <a:rPr sz="24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Wörter</a:t>
            </a:r>
            <a:r>
              <a:rPr sz="24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und</a:t>
            </a:r>
            <a:r>
              <a:rPr sz="24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einfachste</a:t>
            </a:r>
            <a:r>
              <a:rPr sz="24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Wendungen</a:t>
            </a:r>
            <a:r>
              <a:rPr sz="24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herausgesucht</a:t>
            </a:r>
            <a:r>
              <a:rPr sz="24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werden.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5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buFont typeface="Wingdings"/>
              <a:buChar char=""/>
              <a:tabLst>
                <a:tab pos="240665" algn="l"/>
              </a:tabLst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Wenn</a:t>
            </a:r>
            <a:r>
              <a:rPr sz="2400" spc="-5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notwendig,</a:t>
            </a:r>
            <a:r>
              <a:rPr sz="24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wird</a:t>
            </a:r>
            <a:r>
              <a:rPr sz="24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der</a:t>
            </a:r>
            <a:r>
              <a:rPr sz="24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45" dirty="0">
                <a:solidFill>
                  <a:srgbClr val="252525"/>
                </a:solidFill>
                <a:latin typeface="Calibri"/>
                <a:cs typeface="Calibri"/>
              </a:rPr>
              <a:t>Text</a:t>
            </a:r>
            <a:r>
              <a:rPr sz="24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mehrmals</a:t>
            </a:r>
            <a:r>
              <a:rPr sz="2400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gelesen.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091" y="687450"/>
            <a:ext cx="5484495" cy="118364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spc="-40" dirty="0"/>
              <a:t>Leitfaden</a:t>
            </a:r>
            <a:r>
              <a:rPr sz="4000" spc="-185" dirty="0"/>
              <a:t> </a:t>
            </a:r>
            <a:r>
              <a:rPr sz="4000" dirty="0"/>
              <a:t>für</a:t>
            </a:r>
            <a:r>
              <a:rPr sz="4000" spc="-170" dirty="0"/>
              <a:t> </a:t>
            </a:r>
            <a:r>
              <a:rPr sz="4000" dirty="0"/>
              <a:t>das</a:t>
            </a:r>
            <a:r>
              <a:rPr sz="4000" spc="-160" dirty="0"/>
              <a:t> </a:t>
            </a:r>
            <a:r>
              <a:rPr sz="4000" spc="-10" dirty="0"/>
              <a:t>Schreiben von</a:t>
            </a:r>
            <a:r>
              <a:rPr sz="4000" spc="-155" dirty="0"/>
              <a:t> </a:t>
            </a:r>
            <a:r>
              <a:rPr sz="4000" spc="-40" dirty="0"/>
              <a:t>LL-</a:t>
            </a:r>
            <a:r>
              <a:rPr sz="4000" spc="-125" dirty="0"/>
              <a:t>Texten</a:t>
            </a:r>
            <a:r>
              <a:rPr sz="4000" spc="-105" dirty="0"/>
              <a:t> </a:t>
            </a:r>
            <a:r>
              <a:rPr sz="4000" dirty="0"/>
              <a:t>in</a:t>
            </a:r>
            <a:r>
              <a:rPr sz="4000" spc="-105" dirty="0"/>
              <a:t> </a:t>
            </a:r>
            <a:r>
              <a:rPr sz="4000" spc="-25" dirty="0"/>
              <a:t>A1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412089" y="6630086"/>
            <a:ext cx="1095121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  <a:tabLst>
                <a:tab pos="9859645" algn="l"/>
              </a:tabLst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capito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KHT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b="0" dirty="0">
                <a:latin typeface="Calibri"/>
                <a:cs typeface="Calibri"/>
              </a:rPr>
              <a:t>capito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spc="-10" dirty="0"/>
              <a:t>Lehrgang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259314" y="6617386"/>
            <a:ext cx="11169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091" y="2377612"/>
            <a:ext cx="7665720" cy="2493645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sz="2400" b="1" spc="-10" dirty="0">
                <a:solidFill>
                  <a:srgbClr val="252525"/>
                </a:solidFill>
                <a:latin typeface="Calibri"/>
                <a:cs typeface="Calibri"/>
              </a:rPr>
              <a:t>Gendern:</a:t>
            </a: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720"/>
              </a:spcBef>
              <a:buFont typeface="Wingdings"/>
              <a:buChar char=""/>
              <a:tabLst>
                <a:tab pos="240665" algn="l"/>
              </a:tabLst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Am</a:t>
            </a:r>
            <a:r>
              <a:rPr sz="24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besten</a:t>
            </a:r>
            <a:r>
              <a:rPr sz="24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immer</a:t>
            </a:r>
            <a:r>
              <a:rPr sz="24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beide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Formen</a:t>
            </a:r>
            <a:r>
              <a:rPr sz="24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anführen</a:t>
            </a:r>
            <a:endParaRPr sz="2400">
              <a:latin typeface="Calibri"/>
              <a:cs typeface="Calibri"/>
            </a:endParaRPr>
          </a:p>
          <a:p>
            <a:pPr marL="697865" lvl="1" indent="-227965">
              <a:lnSpc>
                <a:spcPct val="100000"/>
              </a:lnSpc>
              <a:spcBef>
                <a:spcPts val="250"/>
              </a:spcBef>
              <a:buFont typeface="Wingdings"/>
              <a:buChar char=""/>
              <a:tabLst>
                <a:tab pos="697865" algn="l"/>
              </a:tabLst>
            </a:pP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die</a:t>
            </a:r>
            <a:r>
              <a:rPr sz="2200" spc="-5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52525"/>
                </a:solidFill>
                <a:latin typeface="Calibri"/>
                <a:cs typeface="Calibri"/>
              </a:rPr>
              <a:t>Lehrerinnen</a:t>
            </a:r>
            <a:r>
              <a:rPr sz="2200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und</a:t>
            </a:r>
            <a:r>
              <a:rPr sz="2200" spc="-5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spc="-30" dirty="0">
                <a:solidFill>
                  <a:srgbClr val="252525"/>
                </a:solidFill>
                <a:latin typeface="Calibri"/>
                <a:cs typeface="Calibri"/>
              </a:rPr>
              <a:t>Lehrer,</a:t>
            </a:r>
            <a:r>
              <a:rPr sz="22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die</a:t>
            </a:r>
            <a:r>
              <a:rPr sz="22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252525"/>
                </a:solidFill>
                <a:latin typeface="Calibri"/>
                <a:cs typeface="Calibri"/>
              </a:rPr>
              <a:t>Touristinnen</a:t>
            </a:r>
            <a:r>
              <a:rPr sz="2200" spc="-5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und</a:t>
            </a:r>
            <a:r>
              <a:rPr sz="22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spc="-30" dirty="0">
                <a:solidFill>
                  <a:srgbClr val="252525"/>
                </a:solidFill>
                <a:latin typeface="Calibri"/>
                <a:cs typeface="Calibri"/>
              </a:rPr>
              <a:t>Touristen,</a:t>
            </a:r>
            <a:r>
              <a:rPr sz="22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spc="-50" dirty="0">
                <a:solidFill>
                  <a:srgbClr val="252525"/>
                </a:solidFill>
                <a:latin typeface="Calibri"/>
                <a:cs typeface="Calibri"/>
              </a:rPr>
              <a:t>…</a:t>
            </a:r>
            <a:endParaRPr sz="22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Clr>
                <a:srgbClr val="252525"/>
              </a:buClr>
              <a:buFont typeface="Wingdings"/>
              <a:buChar char=""/>
            </a:pPr>
            <a:endParaRPr sz="29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240665" algn="l"/>
              </a:tabLst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Möglichst</a:t>
            </a:r>
            <a:r>
              <a:rPr sz="2400" spc="-8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allgemein</a:t>
            </a:r>
            <a:r>
              <a:rPr sz="2400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gültige</a:t>
            </a:r>
            <a:r>
              <a:rPr sz="24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Formen</a:t>
            </a:r>
            <a:r>
              <a:rPr sz="24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verwenden</a:t>
            </a:r>
            <a:endParaRPr sz="2400">
              <a:latin typeface="Calibri"/>
              <a:cs typeface="Calibri"/>
            </a:endParaRPr>
          </a:p>
          <a:p>
            <a:pPr marL="697865" lvl="1" indent="-227965">
              <a:lnSpc>
                <a:spcPct val="100000"/>
              </a:lnSpc>
              <a:spcBef>
                <a:spcPts val="245"/>
              </a:spcBef>
              <a:buFont typeface="Wingdings"/>
              <a:buChar char=""/>
              <a:tabLst>
                <a:tab pos="697865" algn="l"/>
              </a:tabLst>
            </a:pPr>
            <a:r>
              <a:rPr sz="2200" spc="-10" dirty="0">
                <a:solidFill>
                  <a:srgbClr val="252525"/>
                </a:solidFill>
                <a:latin typeface="Calibri"/>
                <a:cs typeface="Calibri"/>
              </a:rPr>
              <a:t>Studierende,</a:t>
            </a:r>
            <a:r>
              <a:rPr sz="22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52525"/>
                </a:solidFill>
                <a:latin typeface="Calibri"/>
                <a:cs typeface="Calibri"/>
              </a:rPr>
              <a:t>Mitarbeitende,</a:t>
            </a:r>
            <a:r>
              <a:rPr sz="22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spc="-50" dirty="0">
                <a:solidFill>
                  <a:srgbClr val="252525"/>
                </a:solidFill>
                <a:latin typeface="Calibri"/>
                <a:cs typeface="Calibri"/>
              </a:rPr>
              <a:t>…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091" y="687450"/>
            <a:ext cx="5484495" cy="118364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spc="-40" dirty="0"/>
              <a:t>Leitfaden</a:t>
            </a:r>
            <a:r>
              <a:rPr sz="4000" spc="-185" dirty="0"/>
              <a:t> </a:t>
            </a:r>
            <a:r>
              <a:rPr sz="4000" dirty="0"/>
              <a:t>für</a:t>
            </a:r>
            <a:r>
              <a:rPr sz="4000" spc="-170" dirty="0"/>
              <a:t> </a:t>
            </a:r>
            <a:r>
              <a:rPr sz="4000" dirty="0"/>
              <a:t>das</a:t>
            </a:r>
            <a:r>
              <a:rPr sz="4000" spc="-160" dirty="0"/>
              <a:t> </a:t>
            </a:r>
            <a:r>
              <a:rPr sz="4000" spc="-10" dirty="0"/>
              <a:t>Schreiben von</a:t>
            </a:r>
            <a:r>
              <a:rPr sz="4000" spc="-155" dirty="0"/>
              <a:t> </a:t>
            </a:r>
            <a:r>
              <a:rPr sz="4000" spc="-40" dirty="0"/>
              <a:t>LL-</a:t>
            </a:r>
            <a:r>
              <a:rPr sz="4000" spc="-125" dirty="0"/>
              <a:t>Texten</a:t>
            </a:r>
            <a:r>
              <a:rPr sz="4000" spc="-105" dirty="0"/>
              <a:t> </a:t>
            </a:r>
            <a:r>
              <a:rPr sz="4000" dirty="0"/>
              <a:t>in</a:t>
            </a:r>
            <a:r>
              <a:rPr sz="4000" spc="-105" dirty="0"/>
              <a:t> </a:t>
            </a:r>
            <a:r>
              <a:rPr sz="4000" spc="-25" dirty="0"/>
              <a:t>A1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412089" y="6630086"/>
            <a:ext cx="1095121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  <a:tabLst>
                <a:tab pos="9859645" algn="l"/>
              </a:tabLst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capito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KHT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b="0" dirty="0">
                <a:latin typeface="Calibri"/>
                <a:cs typeface="Calibri"/>
              </a:rPr>
              <a:t>capito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spc="-10" dirty="0"/>
              <a:t>Lehrgang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259314" y="6617386"/>
            <a:ext cx="11169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091" y="2377612"/>
            <a:ext cx="6032500" cy="1763395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sz="2400" b="1" spc="-10" dirty="0">
                <a:solidFill>
                  <a:srgbClr val="252525"/>
                </a:solidFill>
                <a:latin typeface="Calibri"/>
                <a:cs typeface="Calibri"/>
              </a:rPr>
              <a:t>Bilder,</a:t>
            </a:r>
            <a:r>
              <a:rPr sz="2400" b="1" spc="-10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52525"/>
                </a:solidFill>
                <a:latin typeface="Calibri"/>
                <a:cs typeface="Calibri"/>
              </a:rPr>
              <a:t>Grafiken,</a:t>
            </a:r>
            <a:r>
              <a:rPr sz="2400" b="1" spc="-11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52525"/>
                </a:solidFill>
                <a:latin typeface="Calibri"/>
                <a:cs typeface="Calibri"/>
              </a:rPr>
              <a:t>Tabellen,</a:t>
            </a:r>
            <a:r>
              <a:rPr sz="2400" b="1" spc="-9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52525"/>
                </a:solidFill>
                <a:latin typeface="Calibri"/>
                <a:cs typeface="Calibri"/>
              </a:rPr>
              <a:t>etc.:</a:t>
            </a: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720"/>
              </a:spcBef>
              <a:buFont typeface="Wingdings"/>
              <a:buChar char=""/>
              <a:tabLst>
                <a:tab pos="240665" algn="l"/>
              </a:tabLst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Nur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Bilder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mit</a:t>
            </a:r>
            <a:r>
              <a:rPr sz="24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eindeutiger</a:t>
            </a:r>
            <a:r>
              <a:rPr sz="2400" spc="-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Aussage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 verwenden</a:t>
            </a: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710"/>
              </a:spcBef>
              <a:buFont typeface="Wingdings"/>
              <a:buChar char=""/>
              <a:tabLst>
                <a:tab pos="240665" algn="l"/>
              </a:tabLst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Nur</a:t>
            </a:r>
            <a:r>
              <a:rPr sz="2400" spc="-5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einfache</a:t>
            </a:r>
            <a:r>
              <a:rPr sz="24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Grafiken</a:t>
            </a:r>
            <a:r>
              <a:rPr sz="2400" spc="-7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und</a:t>
            </a:r>
            <a:r>
              <a:rPr sz="24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Tabellen</a:t>
            </a:r>
            <a:r>
              <a:rPr sz="24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einsetzen</a:t>
            </a:r>
            <a:endParaRPr sz="2400">
              <a:latin typeface="Calibri"/>
              <a:cs typeface="Calibri"/>
            </a:endParaRPr>
          </a:p>
          <a:p>
            <a:pPr marL="697865" lvl="1" indent="-227965">
              <a:lnSpc>
                <a:spcPct val="100000"/>
              </a:lnSpc>
              <a:spcBef>
                <a:spcPts val="245"/>
              </a:spcBef>
              <a:buFont typeface="Wingdings"/>
              <a:buChar char=""/>
              <a:tabLst>
                <a:tab pos="697865" algn="l"/>
              </a:tabLst>
            </a:pP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diese</a:t>
            </a:r>
            <a:r>
              <a:rPr sz="2200" spc="-6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mit</a:t>
            </a:r>
            <a:r>
              <a:rPr sz="2200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guten</a:t>
            </a:r>
            <a:r>
              <a:rPr sz="2200" spc="-6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52525"/>
                </a:solidFill>
                <a:latin typeface="Calibri"/>
                <a:cs typeface="Calibri"/>
              </a:rPr>
              <a:t>Erklär-</a:t>
            </a:r>
            <a:r>
              <a:rPr sz="2200" spc="-40" dirty="0">
                <a:solidFill>
                  <a:srgbClr val="252525"/>
                </a:solidFill>
                <a:latin typeface="Calibri"/>
                <a:cs typeface="Calibri"/>
              </a:rPr>
              <a:t>Texten</a:t>
            </a:r>
            <a:r>
              <a:rPr sz="2200" spc="-5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52525"/>
                </a:solidFill>
                <a:latin typeface="Calibri"/>
                <a:cs typeface="Calibri"/>
              </a:rPr>
              <a:t>versehen!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491739"/>
            <a:ext cx="12192000" cy="4366260"/>
            <a:chOff x="0" y="2491739"/>
            <a:chExt cx="12192000" cy="4366260"/>
          </a:xfrm>
        </p:grpSpPr>
        <p:sp>
          <p:nvSpPr>
            <p:cNvPr id="3" name="object 3"/>
            <p:cNvSpPr/>
            <p:nvPr/>
          </p:nvSpPr>
          <p:spPr>
            <a:xfrm>
              <a:off x="320040" y="6544055"/>
              <a:ext cx="11871960" cy="314325"/>
            </a:xfrm>
            <a:custGeom>
              <a:avLst/>
              <a:gdLst/>
              <a:ahLst/>
              <a:cxnLst/>
              <a:rect l="l" t="t" r="r" b="b"/>
              <a:pathLst>
                <a:path w="11871960" h="314325">
                  <a:moveTo>
                    <a:pt x="11871960" y="0"/>
                  </a:moveTo>
                  <a:lnTo>
                    <a:pt x="0" y="0"/>
                  </a:lnTo>
                  <a:lnTo>
                    <a:pt x="0" y="313941"/>
                  </a:lnTo>
                  <a:lnTo>
                    <a:pt x="11871960" y="313941"/>
                  </a:lnTo>
                  <a:lnTo>
                    <a:pt x="11871960" y="0"/>
                  </a:lnTo>
                  <a:close/>
                </a:path>
              </a:pathLst>
            </a:custGeom>
            <a:solidFill>
              <a:srgbClr val="A423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545578"/>
              <a:ext cx="320040" cy="312418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20040" y="6544055"/>
              <a:ext cx="11871960" cy="314325"/>
            </a:xfrm>
            <a:custGeom>
              <a:avLst/>
              <a:gdLst/>
              <a:ahLst/>
              <a:cxnLst/>
              <a:rect l="l" t="t" r="r" b="b"/>
              <a:pathLst>
                <a:path w="11871960" h="314325">
                  <a:moveTo>
                    <a:pt x="11871960" y="0"/>
                  </a:moveTo>
                  <a:lnTo>
                    <a:pt x="0" y="0"/>
                  </a:lnTo>
                  <a:lnTo>
                    <a:pt x="0" y="313941"/>
                  </a:lnTo>
                  <a:lnTo>
                    <a:pt x="11871960" y="313941"/>
                  </a:lnTo>
                  <a:lnTo>
                    <a:pt x="11871960" y="0"/>
                  </a:lnTo>
                  <a:close/>
                </a:path>
              </a:pathLst>
            </a:custGeom>
            <a:solidFill>
              <a:srgbClr val="A423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6545578"/>
              <a:ext cx="320040" cy="31241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2491739"/>
              <a:ext cx="3575303" cy="4046220"/>
            </a:xfrm>
            <a:prstGeom prst="rect">
              <a:avLst/>
            </a:prstGeom>
          </p:spPr>
        </p:pic>
      </p:grpSp>
      <p:sp>
        <p:nvSpPr>
          <p:cNvPr id="8" name="object 8"/>
          <p:cNvSpPr/>
          <p:nvPr/>
        </p:nvSpPr>
        <p:spPr>
          <a:xfrm>
            <a:off x="0" y="920496"/>
            <a:ext cx="841375" cy="841375"/>
          </a:xfrm>
          <a:custGeom>
            <a:avLst/>
            <a:gdLst/>
            <a:ahLst/>
            <a:cxnLst/>
            <a:rect l="l" t="t" r="r" b="b"/>
            <a:pathLst>
              <a:path w="841375" h="841375">
                <a:moveTo>
                  <a:pt x="841247" y="0"/>
                </a:moveTo>
                <a:lnTo>
                  <a:pt x="0" y="0"/>
                </a:lnTo>
                <a:lnTo>
                  <a:pt x="0" y="841248"/>
                </a:lnTo>
                <a:lnTo>
                  <a:pt x="841247" y="841248"/>
                </a:lnTo>
                <a:lnTo>
                  <a:pt x="841247" y="0"/>
                </a:lnTo>
                <a:close/>
              </a:path>
            </a:pathLst>
          </a:custGeom>
          <a:solidFill>
            <a:srgbClr val="A423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825"/>
              </a:spcBef>
              <a:buFont typeface="Wingdings"/>
              <a:buChar char=""/>
              <a:tabLst>
                <a:tab pos="240665" algn="l"/>
              </a:tabLst>
            </a:pPr>
            <a:r>
              <a:rPr lang="de-DE" dirty="0" smtClean="0"/>
              <a:t>Nils </a:t>
            </a:r>
            <a:r>
              <a:rPr lang="de-DE" dirty="0" err="1" smtClean="0"/>
              <a:t>Wöbke</a:t>
            </a:r>
            <a:endParaRPr spc="-10" dirty="0"/>
          </a:p>
          <a:p>
            <a:pPr marL="240665" indent="-227965">
              <a:lnSpc>
                <a:spcPct val="100000"/>
              </a:lnSpc>
              <a:spcBef>
                <a:spcPts val="720"/>
              </a:spcBef>
              <a:buFont typeface="Wingdings"/>
              <a:buChar char=""/>
              <a:tabLst>
                <a:tab pos="240665" algn="l"/>
              </a:tabLst>
            </a:pPr>
            <a:r>
              <a:rPr dirty="0" err="1"/>
              <a:t>capito</a:t>
            </a:r>
            <a:r>
              <a:rPr spc="-70" dirty="0"/>
              <a:t> </a:t>
            </a:r>
            <a:r>
              <a:rPr lang="de-DE" spc="-10" dirty="0" smtClean="0"/>
              <a:t>Mecklenburg-Vorpommern</a:t>
            </a:r>
            <a:endParaRPr spc="-10" dirty="0"/>
          </a:p>
          <a:p>
            <a:pPr marL="240665" indent="-227965">
              <a:lnSpc>
                <a:spcPct val="100000"/>
              </a:lnSpc>
              <a:spcBef>
                <a:spcPts val="710"/>
              </a:spcBef>
              <a:buFont typeface="Wingdings"/>
              <a:buChar char=""/>
              <a:tabLst>
                <a:tab pos="240665" algn="l"/>
              </a:tabLst>
            </a:pPr>
            <a:r>
              <a:rPr lang="de-DE" dirty="0" smtClean="0"/>
              <a:t>Lebenshilfewerk Hagenow gGmbH</a:t>
            </a:r>
            <a:endParaRPr spc="-25" dirty="0"/>
          </a:p>
          <a:p>
            <a:pPr marL="240665" indent="-227965">
              <a:lnSpc>
                <a:spcPct val="100000"/>
              </a:lnSpc>
              <a:spcBef>
                <a:spcPts val="705"/>
              </a:spcBef>
              <a:buFont typeface="Wingdings"/>
              <a:buChar char=""/>
              <a:tabLst>
                <a:tab pos="240665" algn="l"/>
              </a:tabLst>
            </a:pPr>
            <a:r>
              <a:rPr lang="de-DE" spc="-10" dirty="0" smtClean="0"/>
              <a:t>Lindenplatz 12</a:t>
            </a:r>
            <a:r>
              <a:rPr dirty="0" smtClean="0"/>
              <a:t>,</a:t>
            </a:r>
            <a:r>
              <a:rPr spc="-20" dirty="0" smtClean="0"/>
              <a:t> </a:t>
            </a:r>
            <a:r>
              <a:rPr lang="de-DE" dirty="0" smtClean="0"/>
              <a:t>19230</a:t>
            </a:r>
            <a:r>
              <a:rPr spc="-35" dirty="0" smtClean="0"/>
              <a:t> </a:t>
            </a:r>
            <a:r>
              <a:rPr lang="de-DE" dirty="0" smtClean="0"/>
              <a:t>Hagenow</a:t>
            </a:r>
            <a:r>
              <a:rPr dirty="0" smtClean="0"/>
              <a:t>,</a:t>
            </a:r>
            <a:r>
              <a:rPr spc="-35" dirty="0" smtClean="0"/>
              <a:t> </a:t>
            </a:r>
            <a:r>
              <a:rPr spc="-25" dirty="0"/>
              <a:t>DE</a:t>
            </a:r>
          </a:p>
          <a:p>
            <a:pPr marL="240665" indent="-227965">
              <a:lnSpc>
                <a:spcPct val="100000"/>
              </a:lnSpc>
              <a:spcBef>
                <a:spcPts val="725"/>
              </a:spcBef>
              <a:buClr>
                <a:srgbClr val="252525"/>
              </a:buClr>
              <a:buFont typeface="Wingdings"/>
              <a:buChar char=""/>
              <a:tabLst>
                <a:tab pos="240665" algn="l"/>
              </a:tabLst>
            </a:pPr>
            <a:r>
              <a:rPr lang="de-DE" u="sng" spc="-10" dirty="0" smtClean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hlinkClick r:id="rId4"/>
              </a:rPr>
              <a:t>mv@capito-partner.eu</a:t>
            </a:r>
            <a:endParaRPr u="sng" spc="-10" dirty="0">
              <a:solidFill>
                <a:srgbClr val="0462C1"/>
              </a:solidFill>
              <a:uFill>
                <a:solidFill>
                  <a:srgbClr val="0462C1"/>
                </a:solidFill>
              </a:uFill>
              <a:hlinkClick r:id="rId4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2089" y="6630086"/>
            <a:ext cx="1095121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  <a:tabLst>
                <a:tab pos="9859645" algn="l"/>
              </a:tabLst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capito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KHT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5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b="0" dirty="0">
                <a:latin typeface="Calibri"/>
                <a:cs typeface="Calibri"/>
              </a:rPr>
              <a:t>capito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spc="-10" dirty="0"/>
              <a:t>Lehrgang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0259314" y="6617386"/>
            <a:ext cx="11169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5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92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60" dirty="0"/>
              <a:t>Kontakt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091" y="923366"/>
            <a:ext cx="51149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Die</a:t>
            </a:r>
            <a:r>
              <a:rPr spc="-155" dirty="0"/>
              <a:t> </a:t>
            </a:r>
            <a:r>
              <a:rPr spc="-25" dirty="0"/>
              <a:t>Zielgruppe</a:t>
            </a:r>
            <a:r>
              <a:rPr spc="-160" dirty="0"/>
              <a:t> </a:t>
            </a:r>
            <a:r>
              <a:rPr dirty="0"/>
              <a:t>A1</a:t>
            </a:r>
            <a:r>
              <a:rPr spc="-130" dirty="0"/>
              <a:t> </a:t>
            </a:r>
            <a:r>
              <a:rPr spc="-20" dirty="0"/>
              <a:t>kann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12089" y="6630086"/>
            <a:ext cx="1095121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  <a:tabLst>
                <a:tab pos="9859645" algn="l"/>
              </a:tabLst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capito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KHT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b="0" dirty="0">
                <a:latin typeface="Calibri"/>
                <a:cs typeface="Calibri"/>
              </a:rPr>
              <a:t>capito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spc="-10" dirty="0"/>
              <a:t>Lehrgang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259314" y="6617386"/>
            <a:ext cx="11169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091" y="2434113"/>
            <a:ext cx="9645650" cy="79375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380"/>
              </a:spcBef>
              <a:buFont typeface="Wingdings"/>
              <a:buChar char=""/>
              <a:tabLst>
                <a:tab pos="240665" algn="l"/>
              </a:tabLst>
            </a:pP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konkrete,</a:t>
            </a:r>
            <a:r>
              <a:rPr sz="2400" spc="-8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voraussagbare</a:t>
            </a:r>
            <a:r>
              <a:rPr sz="24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Informationen</a:t>
            </a:r>
            <a:r>
              <a:rPr sz="2400" spc="-7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in</a:t>
            </a:r>
            <a:r>
              <a:rPr sz="2400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einfachen</a:t>
            </a:r>
            <a:r>
              <a:rPr sz="2400" spc="-6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Alltagstexten</a:t>
            </a:r>
            <a:r>
              <a:rPr sz="2400" spc="-9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auffinden</a:t>
            </a:r>
            <a:endParaRPr sz="2400">
              <a:latin typeface="Calibri"/>
              <a:cs typeface="Calibri"/>
            </a:endParaRPr>
          </a:p>
          <a:p>
            <a:pPr marL="697865" lvl="1" indent="-227965">
              <a:lnSpc>
                <a:spcPct val="100000"/>
              </a:lnSpc>
              <a:spcBef>
                <a:spcPts val="250"/>
              </a:spcBef>
              <a:buFont typeface="Wingdings"/>
              <a:buChar char=""/>
              <a:tabLst>
                <a:tab pos="697865" algn="l"/>
              </a:tabLst>
            </a:pP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z.B.</a:t>
            </a:r>
            <a:r>
              <a:rPr sz="2200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in</a:t>
            </a:r>
            <a:r>
              <a:rPr sz="2200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52525"/>
                </a:solidFill>
                <a:latin typeface="Calibri"/>
                <a:cs typeface="Calibri"/>
              </a:rPr>
              <a:t>Anzeigen,</a:t>
            </a:r>
            <a:r>
              <a:rPr sz="22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52525"/>
                </a:solidFill>
                <a:latin typeface="Calibri"/>
                <a:cs typeface="Calibri"/>
              </a:rPr>
              <a:t>Prospekten,</a:t>
            </a:r>
            <a:r>
              <a:rPr sz="22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52525"/>
                </a:solidFill>
                <a:latin typeface="Calibri"/>
                <a:cs typeface="Calibri"/>
              </a:rPr>
              <a:t>Speisekarten</a:t>
            </a:r>
            <a:r>
              <a:rPr sz="22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und</a:t>
            </a:r>
            <a:r>
              <a:rPr sz="2200" spc="-6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52525"/>
                </a:solidFill>
                <a:latin typeface="Calibri"/>
                <a:cs typeface="Calibri"/>
              </a:rPr>
              <a:t>Fahrplänen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091" y="923366"/>
            <a:ext cx="51149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Die</a:t>
            </a:r>
            <a:r>
              <a:rPr spc="-155" dirty="0"/>
              <a:t> </a:t>
            </a:r>
            <a:r>
              <a:rPr spc="-25" dirty="0"/>
              <a:t>Zielgruppe</a:t>
            </a:r>
            <a:r>
              <a:rPr spc="-160" dirty="0"/>
              <a:t> </a:t>
            </a:r>
            <a:r>
              <a:rPr dirty="0"/>
              <a:t>A1</a:t>
            </a:r>
            <a:r>
              <a:rPr spc="-130" dirty="0"/>
              <a:t> </a:t>
            </a:r>
            <a:r>
              <a:rPr spc="-20" dirty="0"/>
              <a:t>kann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12089" y="6630086"/>
            <a:ext cx="1095121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  <a:tabLst>
                <a:tab pos="9859645" algn="l"/>
              </a:tabLst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capito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KHT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b="0" dirty="0">
                <a:latin typeface="Calibri"/>
                <a:cs typeface="Calibri"/>
              </a:rPr>
              <a:t>capito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spc="-10" dirty="0"/>
              <a:t>Lehrgang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259314" y="6617386"/>
            <a:ext cx="11169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091" y="2434113"/>
            <a:ext cx="6082665" cy="79375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380"/>
              </a:spcBef>
              <a:buFont typeface="Wingdings"/>
              <a:buChar char=""/>
              <a:tabLst>
                <a:tab pos="240665" algn="l"/>
              </a:tabLst>
            </a:pP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Einzelinformationen</a:t>
            </a:r>
            <a:r>
              <a:rPr sz="2400" spc="-5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in</a:t>
            </a:r>
            <a:r>
              <a:rPr sz="2400" spc="-3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Listen</a:t>
            </a:r>
            <a:r>
              <a:rPr sz="24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ausfindig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machen</a:t>
            </a:r>
            <a:endParaRPr sz="2400">
              <a:latin typeface="Calibri"/>
              <a:cs typeface="Calibri"/>
            </a:endParaRPr>
          </a:p>
          <a:p>
            <a:pPr marL="697865" lvl="1" indent="-227965">
              <a:lnSpc>
                <a:spcPct val="100000"/>
              </a:lnSpc>
              <a:spcBef>
                <a:spcPts val="250"/>
              </a:spcBef>
              <a:buFont typeface="Wingdings"/>
              <a:buChar char=""/>
              <a:tabLst>
                <a:tab pos="697865" algn="l"/>
              </a:tabLst>
            </a:pP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z.B.</a:t>
            </a:r>
            <a:r>
              <a:rPr sz="2200" spc="-1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252525"/>
                </a:solidFill>
                <a:latin typeface="Calibri"/>
                <a:cs typeface="Calibri"/>
              </a:rPr>
              <a:t>Straßenverzeichnis,</a:t>
            </a:r>
            <a:r>
              <a:rPr sz="2200" spc="-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52525"/>
                </a:solidFill>
                <a:latin typeface="Calibri"/>
                <a:cs typeface="Calibri"/>
              </a:rPr>
              <a:t>Register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091" y="923366"/>
            <a:ext cx="51149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Die</a:t>
            </a:r>
            <a:r>
              <a:rPr spc="-155" dirty="0"/>
              <a:t> </a:t>
            </a:r>
            <a:r>
              <a:rPr spc="-25" dirty="0"/>
              <a:t>Zielgruppe</a:t>
            </a:r>
            <a:r>
              <a:rPr spc="-160" dirty="0"/>
              <a:t> </a:t>
            </a:r>
            <a:r>
              <a:rPr dirty="0"/>
              <a:t>A1</a:t>
            </a:r>
            <a:r>
              <a:rPr spc="-130" dirty="0"/>
              <a:t> </a:t>
            </a:r>
            <a:r>
              <a:rPr spc="-20" dirty="0"/>
              <a:t>kann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12089" y="6630086"/>
            <a:ext cx="1095121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  <a:tabLst>
                <a:tab pos="9859645" algn="l"/>
              </a:tabLst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capito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KHT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b="0" dirty="0">
                <a:latin typeface="Calibri"/>
                <a:cs typeface="Calibri"/>
              </a:rPr>
              <a:t>capito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spc="-10" dirty="0"/>
              <a:t>Lehrgang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259314" y="6617386"/>
            <a:ext cx="11169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091" y="2469337"/>
            <a:ext cx="863600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40665" algn="l"/>
              </a:tabLst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Kurze,</a:t>
            </a:r>
            <a:r>
              <a:rPr sz="2400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schriftliche</a:t>
            </a:r>
            <a:r>
              <a:rPr sz="24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Wegerklärungen</a:t>
            </a:r>
            <a:r>
              <a:rPr sz="24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verstehen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252525"/>
              </a:buClr>
              <a:buFont typeface="Wingdings"/>
              <a:buChar char=""/>
            </a:pPr>
            <a:endParaRPr sz="35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240665" algn="l"/>
              </a:tabLst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gebräuchliche</a:t>
            </a:r>
            <a:r>
              <a:rPr sz="2400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Zeichen</a:t>
            </a:r>
            <a:r>
              <a:rPr sz="2400" spc="-5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und</a:t>
            </a:r>
            <a:r>
              <a:rPr sz="24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Schilder</a:t>
            </a:r>
            <a:r>
              <a:rPr sz="2400" spc="-5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an</a:t>
            </a:r>
            <a:r>
              <a:rPr sz="24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öffentlichen</a:t>
            </a:r>
            <a:r>
              <a:rPr sz="2400" spc="-4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Orten</a:t>
            </a:r>
            <a:r>
              <a:rPr sz="2400" spc="-4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verstehen</a:t>
            </a:r>
            <a:endParaRPr sz="2400">
              <a:latin typeface="Calibri"/>
              <a:cs typeface="Calibri"/>
            </a:endParaRPr>
          </a:p>
          <a:p>
            <a:pPr marL="697865" lvl="1" indent="-227965">
              <a:lnSpc>
                <a:spcPct val="100000"/>
              </a:lnSpc>
              <a:spcBef>
                <a:spcPts val="245"/>
              </a:spcBef>
              <a:buFont typeface="Wingdings"/>
              <a:buChar char=""/>
              <a:tabLst>
                <a:tab pos="697865" algn="l"/>
              </a:tabLst>
            </a:pP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z.B.</a:t>
            </a:r>
            <a:r>
              <a:rPr sz="2200" spc="-7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52525"/>
                </a:solidFill>
                <a:latin typeface="Calibri"/>
                <a:cs typeface="Calibri"/>
              </a:rPr>
              <a:t>Wegweiser</a:t>
            </a:r>
            <a:r>
              <a:rPr sz="22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oder</a:t>
            </a:r>
            <a:r>
              <a:rPr sz="2200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252525"/>
                </a:solidFill>
                <a:latin typeface="Calibri"/>
                <a:cs typeface="Calibri"/>
              </a:rPr>
              <a:t>Warnungen</a:t>
            </a:r>
            <a:r>
              <a:rPr sz="2200" spc="-7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vor</a:t>
            </a:r>
            <a:r>
              <a:rPr sz="2200" spc="-6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52525"/>
                </a:solidFill>
                <a:latin typeface="Calibri"/>
                <a:cs typeface="Calibri"/>
              </a:rPr>
              <a:t>Gefahr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92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Die</a:t>
            </a:r>
            <a:r>
              <a:rPr spc="-165" dirty="0"/>
              <a:t> </a:t>
            </a:r>
            <a:r>
              <a:rPr spc="-25" dirty="0"/>
              <a:t>Zielgruppe</a:t>
            </a:r>
            <a:r>
              <a:rPr spc="-170" dirty="0"/>
              <a:t> </a:t>
            </a:r>
            <a:r>
              <a:rPr spc="-25" dirty="0"/>
              <a:t>A1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12089" y="6630086"/>
            <a:ext cx="1095121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  <a:tabLst>
                <a:tab pos="9859645" algn="l"/>
              </a:tabLst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capito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KHT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b="0" dirty="0">
                <a:latin typeface="Calibri"/>
                <a:cs typeface="Calibri"/>
              </a:rPr>
              <a:t>capito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spc="-10" dirty="0"/>
              <a:t>Lehrgang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259314" y="6617386"/>
            <a:ext cx="11169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091" y="2377612"/>
            <a:ext cx="8942705" cy="2219325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Unterscheiden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Sie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in:</a:t>
            </a: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720"/>
              </a:spcBef>
              <a:buFont typeface="Wingdings"/>
              <a:buChar char=""/>
              <a:tabLst>
                <a:tab pos="240665" algn="l"/>
              </a:tabLst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Zielgruppe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A1</a:t>
            </a:r>
            <a:r>
              <a:rPr sz="2400" spc="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mit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deutscher</a:t>
            </a:r>
            <a:r>
              <a:rPr sz="2400" spc="-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Muttersprache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252525"/>
              </a:buClr>
              <a:buFont typeface="Wingdings"/>
              <a:buChar char=""/>
            </a:pPr>
            <a:endParaRPr sz="35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buFont typeface="Wingdings"/>
              <a:buChar char=""/>
              <a:tabLst>
                <a:tab pos="240665" algn="l"/>
              </a:tabLst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Zielgruppe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A1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mit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nicht-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deutscher</a:t>
            </a:r>
            <a:r>
              <a:rPr sz="2400" spc="-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Muttersprache</a:t>
            </a:r>
            <a:endParaRPr sz="2400">
              <a:latin typeface="Calibri"/>
              <a:cs typeface="Calibri"/>
            </a:endParaRPr>
          </a:p>
          <a:p>
            <a:pPr marL="697865" lvl="1" indent="-227965">
              <a:lnSpc>
                <a:spcPct val="100000"/>
              </a:lnSpc>
              <a:spcBef>
                <a:spcPts val="250"/>
              </a:spcBef>
              <a:buFont typeface="Wingdings"/>
              <a:buChar char=""/>
              <a:tabLst>
                <a:tab pos="697865" algn="l"/>
              </a:tabLst>
            </a:pP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Diese</a:t>
            </a:r>
            <a:r>
              <a:rPr sz="2200" spc="-7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ist</a:t>
            </a:r>
            <a:r>
              <a:rPr sz="2200" spc="-7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mit</a:t>
            </a:r>
            <a:r>
              <a:rPr sz="2200" spc="-7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52525"/>
                </a:solidFill>
                <a:latin typeface="Calibri"/>
                <a:cs typeface="Calibri"/>
              </a:rPr>
              <a:t>gebräuchlichen</a:t>
            </a:r>
            <a:r>
              <a:rPr sz="2200" spc="-7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Zeichen,</a:t>
            </a:r>
            <a:r>
              <a:rPr sz="2200" spc="-6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52525"/>
                </a:solidFill>
                <a:latin typeface="Calibri"/>
                <a:cs typeface="Calibri"/>
              </a:rPr>
              <a:t>Abkürzungen</a:t>
            </a:r>
            <a:r>
              <a:rPr sz="22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etc.</a:t>
            </a:r>
            <a:r>
              <a:rPr sz="2200" spc="-7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oft</a:t>
            </a:r>
            <a:r>
              <a:rPr sz="2200" spc="-7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52525"/>
                </a:solidFill>
                <a:latin typeface="Calibri"/>
                <a:cs typeface="Calibri"/>
              </a:rPr>
              <a:t>nicht</a:t>
            </a:r>
            <a:r>
              <a:rPr sz="2200" spc="-7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252525"/>
                </a:solidFill>
                <a:latin typeface="Calibri"/>
                <a:cs typeface="Calibri"/>
              </a:rPr>
              <a:t>vertraut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spc="-10" dirty="0"/>
              <a:t>Kriterien</a:t>
            </a:r>
            <a:r>
              <a:rPr sz="4000" spc="-120" dirty="0"/>
              <a:t> </a:t>
            </a:r>
            <a:r>
              <a:rPr sz="4000" dirty="0"/>
              <a:t>von</a:t>
            </a:r>
            <a:r>
              <a:rPr sz="4000" spc="-90" dirty="0"/>
              <a:t> </a:t>
            </a:r>
            <a:r>
              <a:rPr sz="4000" spc="-25" dirty="0"/>
              <a:t>LL-</a:t>
            </a:r>
            <a:r>
              <a:rPr sz="4000" spc="-75" dirty="0"/>
              <a:t>Texten</a:t>
            </a:r>
            <a:r>
              <a:rPr sz="4000" spc="-95" dirty="0"/>
              <a:t> </a:t>
            </a:r>
            <a:r>
              <a:rPr sz="4000" dirty="0"/>
              <a:t>in</a:t>
            </a:r>
            <a:r>
              <a:rPr sz="4000" spc="-90" dirty="0"/>
              <a:t> </a:t>
            </a:r>
            <a:r>
              <a:rPr sz="4000" spc="-25" dirty="0"/>
              <a:t>A1 </a:t>
            </a:r>
            <a:r>
              <a:rPr sz="4000" spc="-10" dirty="0"/>
              <a:t>Satzbau</a:t>
            </a:r>
            <a:endParaRPr sz="4000"/>
          </a:p>
        </p:txBody>
      </p:sp>
      <p:sp>
        <p:nvSpPr>
          <p:cNvPr id="6" name="object 6"/>
          <p:cNvSpPr txBox="1"/>
          <p:nvPr/>
        </p:nvSpPr>
        <p:spPr>
          <a:xfrm>
            <a:off x="412089" y="6630086"/>
            <a:ext cx="1095121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35"/>
              </a:lnSpc>
              <a:tabLst>
                <a:tab pos="9859645" algn="l"/>
              </a:tabLst>
            </a:pP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capito</a:t>
            </a:r>
            <a:r>
              <a:rPr sz="14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25" dirty="0">
                <a:solidFill>
                  <a:srgbClr val="FFFFFF"/>
                </a:solidFill>
                <a:latin typeface="Calibri"/>
                <a:cs typeface="Calibri"/>
              </a:rPr>
              <a:t>KHT</a:t>
            </a:r>
            <a:r>
              <a:rPr sz="14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b="0" dirty="0">
                <a:latin typeface="Calibri"/>
                <a:cs typeface="Calibri"/>
              </a:rPr>
              <a:t>capito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spc="-10" dirty="0"/>
              <a:t>Lehrgang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0259314" y="6617386"/>
            <a:ext cx="11169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5"/>
              </a:lnSpc>
            </a:pP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www.capito.eu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0091" y="2377612"/>
            <a:ext cx="5041900" cy="941069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825"/>
              </a:spcBef>
              <a:buFont typeface="Wingdings"/>
              <a:buChar char=""/>
              <a:tabLst>
                <a:tab pos="240665" algn="l"/>
              </a:tabLst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Einfache</a:t>
            </a:r>
            <a:r>
              <a:rPr sz="2400" spc="-7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Satzkonstruktion</a:t>
            </a: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720"/>
              </a:spcBef>
              <a:buFont typeface="Wingdings"/>
              <a:buChar char=""/>
              <a:tabLst>
                <a:tab pos="240665" algn="l"/>
              </a:tabLst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am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besten</a:t>
            </a:r>
            <a:r>
              <a:rPr sz="2400" spc="-2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Subjekt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–</a:t>
            </a:r>
            <a:r>
              <a:rPr sz="2400" spc="-2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Prädikat</a:t>
            </a:r>
            <a:r>
              <a:rPr sz="2400" spc="-5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–</a:t>
            </a:r>
            <a:r>
              <a:rPr sz="2400" spc="-1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Objekt: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0091" y="3713175"/>
            <a:ext cx="283210" cy="721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35"/>
              </a:lnSpc>
              <a:spcBef>
                <a:spcPts val="100"/>
              </a:spcBef>
            </a:pPr>
            <a:r>
              <a:rPr sz="2400" dirty="0">
                <a:solidFill>
                  <a:srgbClr val="252525"/>
                </a:solidFill>
                <a:latin typeface="Wingdings"/>
                <a:cs typeface="Wingdings"/>
              </a:rPr>
              <a:t></a:t>
            </a:r>
            <a:endParaRPr sz="2400">
              <a:latin typeface="Wingdings"/>
              <a:cs typeface="Wingdings"/>
            </a:endParaRPr>
          </a:p>
          <a:p>
            <a:pPr marL="12700">
              <a:lnSpc>
                <a:spcPts val="2735"/>
              </a:lnSpc>
            </a:pPr>
            <a:r>
              <a:rPr sz="2400" dirty="0">
                <a:solidFill>
                  <a:srgbClr val="252525"/>
                </a:solidFill>
                <a:latin typeface="Wingdings"/>
                <a:cs typeface="Wingdings"/>
              </a:rPr>
              <a:t>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04492" y="3713175"/>
            <a:ext cx="4569460" cy="721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35"/>
              </a:lnSpc>
              <a:spcBef>
                <a:spcPts val="100"/>
              </a:spcBef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Sechs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Monate</a:t>
            </a:r>
            <a:r>
              <a:rPr sz="2400" spc="-1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dauert</a:t>
            </a:r>
            <a:r>
              <a:rPr sz="2400" spc="-30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die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 Ausbildung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735"/>
              </a:lnSpc>
            </a:pP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Die</a:t>
            </a:r>
            <a:r>
              <a:rPr sz="2400" spc="-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Ausbildung</a:t>
            </a:r>
            <a:r>
              <a:rPr sz="2400" spc="-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dauert</a:t>
            </a:r>
            <a:r>
              <a:rPr sz="2400" spc="-1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52525"/>
                </a:solidFill>
                <a:latin typeface="Calibri"/>
                <a:cs typeface="Calibri"/>
              </a:rPr>
              <a:t>6</a:t>
            </a:r>
            <a:r>
              <a:rPr sz="2400" spc="-5" dirty="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52525"/>
                </a:solidFill>
                <a:latin typeface="Calibri"/>
                <a:cs typeface="Calibri"/>
              </a:rPr>
              <a:t>Monate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1586</Words>
  <Application>Microsoft Office PowerPoint</Application>
  <PresentationFormat>Breitbild</PresentationFormat>
  <Paragraphs>362</Paragraphs>
  <Slides>42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42</vt:i4>
      </vt:variant>
    </vt:vector>
  </HeadingPairs>
  <TitlesOfParts>
    <vt:vector size="47" baseType="lpstr">
      <vt:lpstr>Calibri</vt:lpstr>
      <vt:lpstr>Calibri Light</vt:lpstr>
      <vt:lpstr>Times New Roman</vt:lpstr>
      <vt:lpstr>Wingdings</vt:lpstr>
      <vt:lpstr>Office Theme</vt:lpstr>
      <vt:lpstr>Lehrgang</vt:lpstr>
      <vt:lpstr>Verständlichkeits-Stufe A1</vt:lpstr>
      <vt:lpstr>Leitfaden für das Schreiben von LL-Texten in A1</vt:lpstr>
      <vt:lpstr>Die Zielgruppe A1 kann</vt:lpstr>
      <vt:lpstr>Die Zielgruppe A1 kann</vt:lpstr>
      <vt:lpstr>Die Zielgruppe A1 kann</vt:lpstr>
      <vt:lpstr>Die Zielgruppe A1 kann</vt:lpstr>
      <vt:lpstr>Die Zielgruppe A1</vt:lpstr>
      <vt:lpstr>Kriterien von LL-Texten in A1 Satzbau</vt:lpstr>
      <vt:lpstr>Kriterien von LL-Texten in A1 Satzbau</vt:lpstr>
      <vt:lpstr>Kriterien von LL-Texten in A1 Satzbau</vt:lpstr>
      <vt:lpstr>Kriterien von LL-Texten in A1 Satzbau</vt:lpstr>
      <vt:lpstr>Kriterien von LL-Texten in A1 Satzbau</vt:lpstr>
      <vt:lpstr>Kriterien von LL-Texten in A1 Satzbau</vt:lpstr>
      <vt:lpstr>Kriterien von LL-Texten in A1 Satzbau</vt:lpstr>
      <vt:lpstr>Kriterien von LL-Texten in A1 Satzbau</vt:lpstr>
      <vt:lpstr>Kriterien von LL-Texten in A1 Satzbau</vt:lpstr>
      <vt:lpstr>Kriterien von LL-Texten in A1 Satzbau</vt:lpstr>
      <vt:lpstr>Kriterien von LL-Texten in A1 Satzbau</vt:lpstr>
      <vt:lpstr>Kriterien von LL-Texten in A1 Satzbau</vt:lpstr>
      <vt:lpstr>Kriterien von LL-Texten in A1 Wörter</vt:lpstr>
      <vt:lpstr>Kriterien von LL-Texten in A1 Wörter</vt:lpstr>
      <vt:lpstr>Kriterien von LL-Texten in A1 Wörter</vt:lpstr>
      <vt:lpstr>Kriterien von LL-Texten in A1 Wörter</vt:lpstr>
      <vt:lpstr>Kriterien von LL-Texten in A1 Wörter</vt:lpstr>
      <vt:lpstr>Kriterien von LL-Texten in A1 Wörter</vt:lpstr>
      <vt:lpstr>Kriterien von LL-Texten in A1 Wörter</vt:lpstr>
      <vt:lpstr>Kriterien von LL-Texten in A1 Sprachstil</vt:lpstr>
      <vt:lpstr>Kriterien von LL-Texten in A1 Form</vt:lpstr>
      <vt:lpstr>Kriterien von LL-Texten in A1 Text-Gestaltung</vt:lpstr>
      <vt:lpstr>Kriterien von LL-Texten in A1 Text-Gestaltung</vt:lpstr>
      <vt:lpstr>Kriterien von LL-Texten in A1 Text-Gestaltung</vt:lpstr>
      <vt:lpstr>Kriterien von LL-Texten in A1 Text-Gestaltung</vt:lpstr>
      <vt:lpstr>Kriterien von LL-Texten in A1 Text-Gestaltung</vt:lpstr>
      <vt:lpstr>Kriterien von LL-Texten in A1 Text-Gestaltung</vt:lpstr>
      <vt:lpstr>Kriterien von LL-Texten in A1 Text-Gestaltung</vt:lpstr>
      <vt:lpstr>Kriterien von LL-Texten in A1 Text-Gestaltung</vt:lpstr>
      <vt:lpstr>Kriterien von LL-Texten in A1 Zahlen</vt:lpstr>
      <vt:lpstr>Kriterien von LL-Texten in A1 Zahlen</vt:lpstr>
      <vt:lpstr>Leitfaden für das Schreiben von LL-Texten in A1</vt:lpstr>
      <vt:lpstr>Leitfaden für das Schreiben von LL-Texten in A1</vt:lpstr>
      <vt:lpstr>Kontakt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Katharina Binder;Lisa Zeller</dc:creator>
  <cp:lastModifiedBy>Nils</cp:lastModifiedBy>
  <cp:revision>1</cp:revision>
  <dcterms:created xsi:type="dcterms:W3CDTF">2023-11-26T18:56:51Z</dcterms:created>
  <dcterms:modified xsi:type="dcterms:W3CDTF">2023-11-26T18:59:31Z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2021-05-10T00:00:00Z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2023-11-26T00:00:00Z</vt:filetime>
  </property>
  <property fmtid="{D5CDD505-2E9C-101B-9397-08002B2CF9AE}" pid="5" name="Producer">
    <vt:lpwstr>Microsoft® PowerPoint® 2013</vt:lpwstr>
  </property>
</Properties>
</file>