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12"/>
  </p:notesMasterIdLst>
  <p:handoutMasterIdLst>
    <p:handoutMasterId r:id="rId13"/>
  </p:handoutMasterIdLst>
  <p:sldIdLst>
    <p:sldId id="830" r:id="rId3"/>
    <p:sldId id="665" r:id="rId4"/>
    <p:sldId id="858" r:id="rId5"/>
    <p:sldId id="749" r:id="rId6"/>
    <p:sldId id="600" r:id="rId7"/>
    <p:sldId id="745" r:id="rId8"/>
    <p:sldId id="747" r:id="rId9"/>
    <p:sldId id="748" r:id="rId10"/>
    <p:sldId id="395" r:id="rId1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tina Nagler" initials="BN" lastIdx="1" clrIdx="0">
    <p:extLst>
      <p:ext uri="{19B8F6BF-5375-455C-9EA6-DF929625EA0E}">
        <p15:presenceInfo xmlns:p15="http://schemas.microsoft.com/office/powerpoint/2012/main" userId="Bettina Nag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2932"/>
    <a:srgbClr val="F7E6E0"/>
    <a:srgbClr val="F68A97"/>
    <a:srgbClr val="FFD9D9"/>
    <a:srgbClr val="005B9D"/>
    <a:srgbClr val="E6E6E6"/>
    <a:srgbClr val="B50E20"/>
    <a:srgbClr val="FEF8EB"/>
    <a:srgbClr val="F0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32" autoAdjust="0"/>
    <p:restoredTop sz="70246" autoAdjust="0"/>
  </p:normalViewPr>
  <p:slideViewPr>
    <p:cSldViewPr>
      <p:cViewPr varScale="1">
        <p:scale>
          <a:sx n="135" d="100"/>
          <a:sy n="135" d="100"/>
        </p:scale>
        <p:origin x="2712" y="176"/>
      </p:cViewPr>
      <p:guideLst>
        <p:guide orient="horz" pos="1117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>
        <p:scale>
          <a:sx n="90" d="100"/>
          <a:sy n="90" d="100"/>
        </p:scale>
        <p:origin x="3048" y="148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B5F0F-6970-4C7F-8FB2-F2F86E5C8FB9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3" y="74645"/>
            <a:ext cx="1145534" cy="3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36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F2BDE-630D-4E77-BA0B-E063914002D7}" type="datetimeFigureOut">
              <a:rPr lang="de-AT" smtClean="0"/>
              <a:pPr/>
              <a:t>11.05.21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B5B5D-2D73-43B1-8592-84051E026548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8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1" y="70590"/>
            <a:ext cx="1145534" cy="3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de-DE" dirty="0"/>
          </a:p>
          <a:p>
            <a:r>
              <a:rPr lang="de-DE" dirty="0"/>
              <a:t>Das Bundesamt für Statistik hat 2006 </a:t>
            </a:r>
            <a:r>
              <a:rPr lang="de-DE" dirty="0" err="1"/>
              <a:t>eien</a:t>
            </a:r>
            <a:r>
              <a:rPr lang="de-DE" dirty="0"/>
              <a:t> Studie gemacht zu Lesen und Rechnen im Alltag. Mitgemacht haben16- bis 65-Jährigen. (ca. 65% der Bevölkerung)</a:t>
            </a:r>
          </a:p>
          <a:p>
            <a:endParaRPr lang="de-DE" dirty="0"/>
          </a:p>
          <a:p>
            <a:r>
              <a:rPr lang="de-DE" dirty="0"/>
              <a:t>16% oder 800‘000 Menschen verstehen auch ganz einfache Texte nicht. </a:t>
            </a:r>
          </a:p>
          <a:p>
            <a:r>
              <a:rPr lang="de-DE" dirty="0"/>
              <a:t>Weitere 36% oder 1.8 </a:t>
            </a:r>
            <a:r>
              <a:rPr lang="de-DE" dirty="0" err="1"/>
              <a:t>Mio</a:t>
            </a:r>
            <a:r>
              <a:rPr lang="de-DE" dirty="0"/>
              <a:t> verstehen etwas mehr. </a:t>
            </a:r>
          </a:p>
          <a:p>
            <a:endParaRPr lang="de-DE" dirty="0"/>
          </a:p>
          <a:p>
            <a:r>
              <a:rPr lang="de-DE" dirty="0"/>
              <a:t>Das sind Zahlen von 2006, heute würden die Zahlen lauten:</a:t>
            </a:r>
          </a:p>
          <a:p>
            <a:r>
              <a:rPr lang="de-DE" dirty="0"/>
              <a:t>16% -- 900‘000</a:t>
            </a:r>
          </a:p>
          <a:p>
            <a:r>
              <a:rPr lang="de-DE" dirty="0"/>
              <a:t>36% -- 2 </a:t>
            </a:r>
            <a:r>
              <a:rPr lang="de-DE" dirty="0" err="1"/>
              <a:t>Mio</a:t>
            </a:r>
            <a:endParaRPr lang="de-DE" dirty="0"/>
          </a:p>
          <a:p>
            <a:r>
              <a:rPr lang="de-DE" dirty="0"/>
              <a:t>2006: 7.5 </a:t>
            </a:r>
            <a:r>
              <a:rPr lang="de-DE" dirty="0" err="1"/>
              <a:t>Mio</a:t>
            </a:r>
            <a:endParaRPr lang="de-DE" dirty="0"/>
          </a:p>
          <a:p>
            <a:r>
              <a:rPr lang="de-DE" dirty="0"/>
              <a:t>2018: 8.5 </a:t>
            </a:r>
            <a:r>
              <a:rPr lang="de-DE" dirty="0" err="1"/>
              <a:t>Mio</a:t>
            </a:r>
            <a:endParaRPr lang="de-DE" dirty="0"/>
          </a:p>
          <a:p>
            <a:endParaRPr lang="de-DE" dirty="0"/>
          </a:p>
          <a:p>
            <a:r>
              <a:rPr lang="de-DE" dirty="0"/>
              <a:t>Es sind also mehr als 50% der Menschen angewiesen auf eine leicht verständliche Sprache.</a:t>
            </a:r>
          </a:p>
          <a:p>
            <a:r>
              <a:rPr lang="de-DE" dirty="0"/>
              <a:t>Alle diese Menschen können sich demzufolge nicht richtig informieren und auch keine guten Entscheidungen treffen, weil sie vieles nicht verstehen</a:t>
            </a:r>
          </a:p>
          <a:p>
            <a:endParaRPr lang="de-DE" dirty="0"/>
          </a:p>
          <a:p>
            <a:r>
              <a:rPr lang="de-DE" dirty="0"/>
              <a:t>Das bedeutet: Aber alle diese Menschen können nicht voll am Gesellschaftsleben teilhaben können.</a:t>
            </a:r>
          </a:p>
          <a:p>
            <a:endParaRPr lang="de-DE" dirty="0"/>
          </a:p>
          <a:p>
            <a:r>
              <a:rPr lang="de-DE" dirty="0"/>
              <a:t>ALL: </a:t>
            </a:r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Dies ist besonders ausgeprägt bei der Gruppe der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46–65-Jährigen. </a:t>
            </a:r>
            <a:r>
              <a:rPr lang="de-CH" sz="16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der Schweiz z. B. erreichen von den 16–</a:t>
            </a:r>
          </a:p>
          <a:p>
            <a:r>
              <a:rPr lang="de-CH" sz="16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25-Jährigen 9%, von den 26–45-Jährigen 12% und von</a:t>
            </a:r>
          </a:p>
          <a:p>
            <a:r>
              <a:rPr lang="de-CH" sz="16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 46–65-Jährigen 21% nur Kompetenzniveau 1. </a:t>
            </a:r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den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anderen gemessenen Kompetenzen zeigt sich ein ganz ähnliches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Bild. Da in den letzten Jahrzehnten das durchschnittliche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Ausbildungsniveau der Bevölkerung gestiegen ist,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kann dies einen Teil der Unterschiede zwischen den Altersgruppen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erklären. Doch haben weitergehende Analysen gezeigt,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dass auch unter Kontrolle des </a:t>
            </a:r>
            <a:r>
              <a:rPr lang="de-CH" sz="16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Ausbildungs</a:t>
            </a:r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CH" sz="16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niveaus</a:t>
            </a:r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die</a:t>
            </a:r>
          </a:p>
          <a:p>
            <a:r>
              <a:rPr lang="de-CH" sz="16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durchschnittlichen Lesekompetenzen mit dem Alter sinken.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21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pPr>
              <a:defRPr/>
            </a:pPr>
            <a:endParaRPr lang="de-AT" dirty="0"/>
          </a:p>
          <a:p>
            <a:pPr>
              <a:defRPr/>
            </a:pPr>
            <a:r>
              <a:rPr lang="de-AT" dirty="0"/>
              <a:t>Die Zahlen aus der Studie kann man so in etwa ansiedeln:</a:t>
            </a:r>
          </a:p>
          <a:p>
            <a:pPr>
              <a:defRPr/>
            </a:pPr>
            <a:endParaRPr lang="de-AT" dirty="0"/>
          </a:p>
          <a:p>
            <a:pPr>
              <a:defRPr/>
            </a:pPr>
            <a:r>
              <a:rPr lang="de-AT" dirty="0"/>
              <a:t>Knapp 1/5 der Bevölkerung ist mit seinen Lesefähigkeiten auf den untersten zwei Stufen anzutreffen.</a:t>
            </a:r>
          </a:p>
          <a:p>
            <a:pPr>
              <a:defRPr/>
            </a:pPr>
            <a:r>
              <a:rPr lang="de-AT" dirty="0"/>
              <a:t>Weitere ca. 40% verstehen auch Texte, die in B1 geschrieben sind</a:t>
            </a:r>
          </a:p>
          <a:p>
            <a:pPr>
              <a:defRPr/>
            </a:pPr>
            <a:endParaRPr lang="de-AT" dirty="0"/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5E4E5D-58B4-4BDA-BDB6-85037C356919}" type="slidenum">
              <a:rPr lang="de-AT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de-AT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1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vimeo.com</a:t>
            </a:r>
            <a:r>
              <a:rPr lang="de-DE" dirty="0"/>
              <a:t>/288254784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1415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sieht die Situation heute aus?</a:t>
            </a:r>
          </a:p>
          <a:p>
            <a:r>
              <a:rPr lang="de-DE" dirty="0"/>
              <a:t>Da gehe ich kurz auf die Situation ein, die v.a. Menschen mit einer Behinderung betrifft.</a:t>
            </a:r>
          </a:p>
          <a:p>
            <a:endParaRPr lang="de-DE" dirty="0"/>
          </a:p>
          <a:p>
            <a:r>
              <a:rPr lang="de-DE" dirty="0"/>
              <a:t>In Österreich und Deutschland ist die leicht verständliche Sprache schon recht weit.</a:t>
            </a:r>
          </a:p>
          <a:p>
            <a:r>
              <a:rPr lang="de-DE" dirty="0"/>
              <a:t>Viele Informationen von Behörden und Firmen werden in leicht verständlicher Sprache angeboten.</a:t>
            </a:r>
          </a:p>
          <a:p>
            <a:endParaRPr lang="de-DE" dirty="0"/>
          </a:p>
          <a:p>
            <a:r>
              <a:rPr lang="de-DE" dirty="0"/>
              <a:t>Bei uns in der Schweiz kommt das erst langsam.</a:t>
            </a:r>
          </a:p>
          <a:p>
            <a:r>
              <a:rPr lang="de-DE" dirty="0"/>
              <a:t>Die Erkenntnis, dass es Leute gibt, die auf eine leicht verständliche Sprache angewiesen sind.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779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AT" altLang="de-DE" dirty="0"/>
              <a:t>In der Bundesverfassung ist schon verankert, dass niemand diskriminiert werden darf.</a:t>
            </a:r>
          </a:p>
          <a:p>
            <a:pPr eaLnBrk="1" hangingPunct="1"/>
            <a:endParaRPr lang="de-AT" altLang="de-DE" dirty="0"/>
          </a:p>
        </p:txBody>
      </p:sp>
      <p:sp>
        <p:nvSpPr>
          <p:cNvPr id="481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0E7E28-04B2-49E2-9E05-5D7C0EAAE9F7}" type="slidenum">
              <a:rPr lang="de-AT" altLang="de-DE" smtClean="0">
                <a:cs typeface="Arial" charset="0"/>
              </a:rPr>
              <a:pPr/>
              <a:t>5</a:t>
            </a:fld>
            <a:endParaRPr lang="de-AT" alt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9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Gesetz gibt es seit 2004</a:t>
            </a: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Sein Zweck ist es, den Verfassungsauftrag (in Art. 8 Abs. 4 BV) zu konkretisieren und Benachteiligungen von Menschen mit Behinderungen zu beseitigen oder zu verringern. </a:t>
            </a: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gibt dazu dann auch noch Verordnungen, die das </a:t>
            </a:r>
            <a:r>
              <a:rPr lang="de-CH" sz="16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BehiG</a:t>
            </a:r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konkretisieren</a:t>
            </a: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526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6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Die UNO Konvention über die Rechte von Menschen mit Behinderungen</a:t>
            </a:r>
            <a:endParaRPr lang="de-DE" dirty="0"/>
          </a:p>
          <a:p>
            <a:r>
              <a:rPr lang="de-DE" dirty="0"/>
              <a:t>2006 </a:t>
            </a:r>
            <a:r>
              <a:rPr lang="de-DE" dirty="0" err="1"/>
              <a:t>vond</a:t>
            </a:r>
            <a:r>
              <a:rPr lang="de-DE" dirty="0"/>
              <a:t> er UN-Generalversammlung in NY verabschiedet</a:t>
            </a:r>
          </a:p>
          <a:p>
            <a:r>
              <a:rPr lang="de-DE" dirty="0"/>
              <a:t>2008 in Kraft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31781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systematische Prüfung von Gesetzgebung und Praxis auf die Vereinbarkeit mit der UNO-BRK nur ungenügend stattfindet</a:t>
            </a: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 Nationalstaatenbericht</a:t>
            </a: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Bundesrat musste Rechenschaft ablegen zum Stand der Umsetzung der UN-Behindertenrechtskonvention</a:t>
            </a: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Ergebnisse ernüchternd, im Prinzip eine Beschreibung der gesetzlichen Grundlagen in der Schweiz</a:t>
            </a: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 Schattenbericht von </a:t>
            </a:r>
            <a:r>
              <a:rPr lang="de-CH" sz="16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</a:t>
            </a:r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Handicap, Dachverband der Behindertenorganisationen in der Schweiz</a:t>
            </a: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Bericht über den Prozess der Umsetzung der UN-Konvention von Nichtregierungsorganisationen</a:t>
            </a:r>
          </a:p>
          <a:p>
            <a:r>
              <a:rPr lang="de-CH" sz="16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</a:t>
            </a:r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Handicap kritisiert v.a., dass eine nationale Strategie fehlt bei der Umsetzung der BRK. –Kein Aktionsplan mit klaren Zielen</a:t>
            </a: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Bestehende Gesetze sollen überprüft, korrigiert und ergänzt werden</a:t>
            </a: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Koordination Bund/Kantone/Gemeinden</a:t>
            </a: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 2018 Bericht des Bundesrates zur </a:t>
            </a:r>
            <a:r>
              <a:rPr lang="de-CH" sz="16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Behiindertenpolitik</a:t>
            </a:r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 ist ein Meilenstein, der Hoffnung macht:</a:t>
            </a:r>
          </a:p>
          <a:p>
            <a:pPr fontAlgn="base"/>
            <a:r>
              <a:rPr lang="de-CH" sz="16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Erstmals anerkennt er, dass es konkrete Massnahmen braucht, damit Menschen mit Behinderungen autonom am gesellschaftlichen Leben teilhaben können.</a:t>
            </a:r>
          </a:p>
          <a:p>
            <a:pPr fontAlgn="base"/>
            <a:r>
              <a:rPr lang="de-CH" sz="16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Das soll jetzt die Grundlage sein, um darauf aufzubauen, damit die BRK umgesetzt wird. Überall.</a:t>
            </a:r>
          </a:p>
          <a:p>
            <a:pPr fontAlgn="base"/>
            <a:r>
              <a:rPr lang="de-CH" sz="16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Schwerpunkte: </a:t>
            </a:r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Arbeit, selbstbestimmtes Leben und Barrierefreiheit durch Digitalisierung.</a:t>
            </a:r>
          </a:p>
          <a:p>
            <a:pPr fontAlgn="base"/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fontAlgn="base"/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 </a:t>
            </a:r>
            <a:r>
              <a:rPr lang="de-CH" sz="16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CH" sz="1600" b="0" i="0" u="none" strike="noStrike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Issues</a:t>
            </a:r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Fragen aufgrund des Schattenberichts</a:t>
            </a:r>
          </a:p>
          <a:p>
            <a:pPr fontAlgn="base"/>
            <a:r>
              <a:rPr lang="de-CH" sz="16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Fragen müssen beantwortet werden. Schlussempfehlungen zuhanden der Schweiz von UNO-Ausschuss</a:t>
            </a:r>
          </a:p>
          <a:p>
            <a:pPr fontAlgn="base"/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7642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/>
              <a:t>Wie viele Menschen betroffen sind, ist schwierig herauszufinden, weil es keine Statistiken dazu gibt.</a:t>
            </a:r>
          </a:p>
          <a:p>
            <a:r>
              <a:rPr lang="de-DE" dirty="0"/>
              <a:t>Ich habe versucht, die Zahlen </a:t>
            </a:r>
            <a:r>
              <a:rPr lang="de-DE" dirty="0" err="1"/>
              <a:t>einigermassen</a:t>
            </a:r>
            <a:r>
              <a:rPr lang="de-DE" dirty="0"/>
              <a:t> zusammenzusuchen, die sind aber ohne Gewähr</a:t>
            </a:r>
          </a:p>
          <a:p>
            <a:endParaRPr lang="de-DE" dirty="0"/>
          </a:p>
          <a:p>
            <a:r>
              <a:rPr lang="de-DE" dirty="0"/>
              <a:t>Die Definitionen sind nicht eindeutig und je nach Herkunft unterschiedlich, was jetzt als Behinderung zählt. </a:t>
            </a:r>
          </a:p>
          <a:p>
            <a:r>
              <a:rPr lang="de-DE" dirty="0"/>
              <a:t>Eigeneinschätzung ist ein Thema</a:t>
            </a:r>
          </a:p>
          <a:p>
            <a:r>
              <a:rPr lang="de-DE" dirty="0"/>
              <a:t>Mehrfachbehinderungen</a:t>
            </a:r>
          </a:p>
          <a:p>
            <a:r>
              <a:rPr lang="de-DE" dirty="0"/>
              <a:t>Wie </a:t>
            </a:r>
            <a:r>
              <a:rPr lang="de-DE" dirty="0" err="1"/>
              <a:t>gross</a:t>
            </a:r>
            <a:r>
              <a:rPr lang="de-DE" dirty="0"/>
              <a:t> ist die Einschränkung im Alltag, im Beruf</a:t>
            </a:r>
          </a:p>
          <a:p>
            <a:r>
              <a:rPr lang="de-DE" dirty="0"/>
              <a:t>Wer bezieht IV</a:t>
            </a:r>
          </a:p>
          <a:p>
            <a:r>
              <a:rPr lang="de-DE" dirty="0"/>
              <a:t>Wer wohnt in einer Institution</a:t>
            </a:r>
          </a:p>
          <a:p>
            <a:endParaRPr lang="de-DE" dirty="0"/>
          </a:p>
          <a:p>
            <a:r>
              <a:rPr lang="de-DE" dirty="0"/>
              <a:t>Die Gesamtzahl 1.8 </a:t>
            </a:r>
            <a:r>
              <a:rPr lang="de-DE" dirty="0" err="1"/>
              <a:t>Mio</a:t>
            </a:r>
            <a:r>
              <a:rPr lang="de-DE" dirty="0"/>
              <a:t> ist von </a:t>
            </a:r>
            <a:r>
              <a:rPr lang="de-DE" dirty="0" err="1"/>
              <a:t>Inclusion</a:t>
            </a:r>
            <a:r>
              <a:rPr lang="de-DE" dirty="0"/>
              <a:t> Handicap, dem Dachverband der Behindertenorganisationen in der Schweiz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300‘000 Sehbehinderung (SZB)</a:t>
            </a:r>
          </a:p>
          <a:p>
            <a:r>
              <a:rPr lang="de-DE" dirty="0"/>
              <a:t>600‘000 Hörbehinderung, inkl. Alte(</a:t>
            </a:r>
            <a:r>
              <a:rPr lang="de-DE" dirty="0" err="1"/>
              <a:t>sonos</a:t>
            </a:r>
            <a:r>
              <a:rPr lang="de-DE" dirty="0"/>
              <a:t>)</a:t>
            </a:r>
          </a:p>
          <a:p>
            <a:r>
              <a:rPr lang="de-DE" dirty="0"/>
              <a:t>... Und dann gibt es ja noch ganz viele andere Beeinträchtigungen, die als solche aber nicht erfasst werden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Bfs</a:t>
            </a:r>
            <a:r>
              <a:rPr lang="de-DE" dirty="0"/>
              <a:t> 2012</a:t>
            </a:r>
          </a:p>
          <a:p>
            <a:r>
              <a:rPr lang="de-DE" dirty="0"/>
              <a:t>Sehbehindert 1.5% der </a:t>
            </a:r>
            <a:r>
              <a:rPr lang="de-DE" dirty="0" err="1"/>
              <a:t>wohnbevölkerung</a:t>
            </a:r>
            <a:r>
              <a:rPr lang="de-DE" dirty="0"/>
              <a:t> (ab 15 Jahren) = 102000</a:t>
            </a:r>
          </a:p>
          <a:p>
            <a:r>
              <a:rPr lang="de-DE" dirty="0"/>
              <a:t>Hörbehindert 0.9 % = 61200</a:t>
            </a:r>
          </a:p>
          <a:p>
            <a:r>
              <a:rPr lang="de-DE" dirty="0" err="1"/>
              <a:t>Gehbedindert</a:t>
            </a:r>
            <a:r>
              <a:rPr lang="de-DE" dirty="0"/>
              <a:t> 2.8 % = 190400</a:t>
            </a:r>
          </a:p>
          <a:p>
            <a:endParaRPr lang="de-DE" dirty="0"/>
          </a:p>
          <a:p>
            <a:r>
              <a:rPr lang="de-DE" dirty="0"/>
              <a:t>Annahme Bevölkerung 2012 Personen gesamt: rund 8 </a:t>
            </a:r>
            <a:r>
              <a:rPr lang="de-DE" dirty="0" err="1"/>
              <a:t>Mio</a:t>
            </a:r>
            <a:endParaRPr lang="de-DE" dirty="0"/>
          </a:p>
          <a:p>
            <a:r>
              <a:rPr lang="de-DE" dirty="0"/>
              <a:t>Rund 1.2 </a:t>
            </a:r>
            <a:r>
              <a:rPr lang="de-DE" dirty="0" err="1"/>
              <a:t>Mio</a:t>
            </a:r>
            <a:r>
              <a:rPr lang="de-DE" dirty="0"/>
              <a:t> davon unter 15, also über 15: 6.8 </a:t>
            </a:r>
            <a:r>
              <a:rPr lang="de-DE" dirty="0" err="1"/>
              <a:t>Mio</a:t>
            </a:r>
            <a:endParaRPr lang="de-DE" dirty="0"/>
          </a:p>
          <a:p>
            <a:endParaRPr lang="de-DE" dirty="0"/>
          </a:p>
          <a:p>
            <a:r>
              <a:rPr lang="de-DE" dirty="0"/>
              <a:t>2.6 </a:t>
            </a:r>
            <a:r>
              <a:rPr lang="de-DE" dirty="0" err="1"/>
              <a:t>Mio</a:t>
            </a:r>
            <a:r>
              <a:rPr lang="de-DE" dirty="0"/>
              <a:t> mit Migrationshintergrund im 2016</a:t>
            </a:r>
          </a:p>
          <a:p>
            <a:r>
              <a:rPr lang="de-DE" dirty="0"/>
              <a:t>2 </a:t>
            </a:r>
            <a:r>
              <a:rPr lang="de-DE" dirty="0" err="1"/>
              <a:t>Mio</a:t>
            </a:r>
            <a:r>
              <a:rPr lang="de-DE" dirty="0"/>
              <a:t> davon 1.Generation</a:t>
            </a:r>
          </a:p>
          <a:p>
            <a:endParaRPr lang="de-DE" dirty="0"/>
          </a:p>
          <a:p>
            <a:endParaRPr lang="de-DE" dirty="0"/>
          </a:p>
          <a:p>
            <a:endParaRPr lang="de-CH" sz="16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br>
              <a:rPr lang="de-CH" sz="1600" b="0" i="1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B5B5D-2D73-43B1-8592-84051E026548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036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11494" y="908685"/>
            <a:ext cx="3600461" cy="33849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de-AT" sz="4400" b="0" kern="1200" dirty="0">
                <a:solidFill>
                  <a:schemeClr val="tx1"/>
                </a:solidFill>
                <a:latin typeface="Imago Book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pic>
        <p:nvPicPr>
          <p:cNvPr id="12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11494" y="4509131"/>
            <a:ext cx="3600462" cy="50239"/>
          </a:xfrm>
          <a:prstGeom prst="rect">
            <a:avLst/>
          </a:prstGeom>
        </p:spPr>
      </p:pic>
      <p:sp>
        <p:nvSpPr>
          <p:cNvPr id="1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11494" y="4869180"/>
            <a:ext cx="3600461" cy="11052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lang="de-DE" sz="2800" kern="1200" dirty="0" smtClean="0">
                <a:solidFill>
                  <a:schemeClr val="tx1"/>
                </a:solidFill>
                <a:latin typeface="Imago Book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</a:t>
            </a:r>
          </a:p>
          <a:p>
            <a:pPr lvl="0"/>
            <a:r>
              <a:rPr lang="de-DE" dirty="0"/>
              <a:t>bearbeiten</a:t>
            </a:r>
          </a:p>
        </p:txBody>
      </p:sp>
      <p:pic>
        <p:nvPicPr>
          <p:cNvPr id="15" name="Bild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1171" y="6333788"/>
            <a:ext cx="1549400" cy="292100"/>
          </a:xfrm>
          <a:prstGeom prst="rect">
            <a:avLst/>
          </a:prstGeom>
        </p:spPr>
      </p:pic>
      <p:pic>
        <p:nvPicPr>
          <p:cNvPr id="1026" name="Picture 2" descr="O:\008_ÖFFENTLICHKEITSARBEIT\HOMEPAGES\2_Web_capito\quadr_gespiegelt_Fotolia_64104245_XL.jpg"/>
          <p:cNvPicPr>
            <a:picLocks noChangeAspect="1" noChangeArrowheads="1"/>
          </p:cNvPicPr>
          <p:nvPr userDrawn="1"/>
        </p:nvPicPr>
        <p:blipFill>
          <a:blip r:embed="rId4"/>
          <a:srcRect l="6420" r="20726"/>
          <a:stretch>
            <a:fillRect/>
          </a:stretch>
        </p:blipFill>
        <p:spPr bwMode="auto">
          <a:xfrm>
            <a:off x="4463415" y="-92076"/>
            <a:ext cx="4680585" cy="6950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29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AA5E2-D640-7F4E-B7EF-02BD60F0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48880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2BCA38-9DB4-2248-BEBF-1FFEFB4EF9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16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A6932-9FD1-D248-9CEC-5C51EDE3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37550F-B9CF-2F4B-9EEE-CB07FC658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E43B988-4D2C-5B49-ABA1-E052ACFD35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970881"/>
            <a:ext cx="3799334" cy="4105275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3EB8241F-82CA-7246-AC8E-513A2848AA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6016" y="1970881"/>
            <a:ext cx="3799334" cy="4105275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7457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D7C633-D84D-2E4E-957A-B9B43839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C16D14-3881-2744-A7DF-443AACA8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62BBD3-66DA-6246-8A27-9905C28A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27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94C5A5-D418-4F42-B195-660F518C1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1382F7-426C-7847-ACB7-48E627D62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212445-E4F5-914C-A6DD-C60B3A6B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A35C46-09D1-434B-A4F5-56949BBE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28378-7D23-0E4F-9DCB-06B897A5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085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00A7B-FC3E-5E40-97CE-BA3FE997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4E5689-786A-2D4D-834C-960B49B2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785889-5CE3-CF4B-AD11-2E296E6A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99A933-1753-8446-86E6-BB66BFBB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97A8B-A04C-294C-ACC1-7B5583A0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676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15419-0EB6-1D45-B192-741147D7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A49317-4AA7-4F45-834F-0E166BF4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C2325C-1ACF-2045-BC46-117065824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1CFEF9-DCF6-B44B-9EAB-2BAEDF1AE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8F2BC8-B85C-B74E-8A77-5769565B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358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3078D-104F-1B41-96C0-E802E1D6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7700C0-723C-AC4D-83BE-B2149B200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DC09FA-FD19-2E45-98D0-96AEE1E0A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F42FA9-62F1-734B-87AF-209D65FD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D3DCA7-BEEA-394B-9253-6CB8A6FA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94F085-69C2-FA47-979C-3305F6DF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47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8FC1B-8C0C-CE41-AB31-73B47C00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9E6DE7-539E-F645-87D9-E1DA1DE5A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438761-3BDC-0F4A-9EE1-0FD633235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1AEE18-F2B9-7B4D-9835-4E1BFC37E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F16D8B5-1EA9-4449-A2E8-B0A25D5C6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A791475-951C-B24D-8D9A-4B309E0C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1DD64A-D37B-9045-9048-46A8FF79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B0B7AAB-1ECA-5145-ADA3-F291B5A7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54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37FF0-B3A9-7B44-96ED-3B8E79B1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FB93CA-C40C-0642-B431-9EE8C6D5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52CDD6-4780-AC45-98ED-21C61931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040FC6-7AF8-164A-8908-3E49C64A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53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D7C633-D84D-2E4E-957A-B9B43839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C16D14-3881-2744-A7DF-443AACA8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62BBD3-66DA-6246-8A27-9905C28A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8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97152"/>
            <a:ext cx="7200000" cy="9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971550" y="3789045"/>
            <a:ext cx="7200450" cy="6480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de-AT" sz="48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972000" y="5229225"/>
            <a:ext cx="7200000" cy="745175"/>
          </a:xfrm>
          <a:prstGeom prst="rect">
            <a:avLst/>
          </a:prstGeom>
        </p:spPr>
        <p:txBody>
          <a:bodyPr anchor="b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lang="de-DE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  <p:pic>
        <p:nvPicPr>
          <p:cNvPr id="2050" name="Picture 2" descr="O:\008_ÖFFENTLICHKEITSARBEIT\HOMEPAGES\2_Web_capito\Fotolia_64104245_XL.jpg"/>
          <p:cNvPicPr>
            <a:picLocks noChangeAspect="1" noChangeArrowheads="1"/>
          </p:cNvPicPr>
          <p:nvPr userDrawn="1"/>
        </p:nvPicPr>
        <p:blipFill rotWithShape="1">
          <a:blip r:embed="rId3"/>
          <a:srcRect t="17851" b="25613"/>
          <a:stretch/>
        </p:blipFill>
        <p:spPr bwMode="auto">
          <a:xfrm>
            <a:off x="0" y="-171450"/>
            <a:ext cx="9144000" cy="3446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45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FE680-C4B9-6742-8283-29BD5512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EE4C1-06BE-D948-8BF7-C8D356EE6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DEB296-B2DF-E745-AD03-2591B1C65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F90FC7-3466-CB47-A724-D14B6D1E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AA3535-D4E9-9746-B841-75E3658F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865E03-A091-7442-B2F3-FCE76F24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017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9AF93-C84C-2649-8385-DFF62C2B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306352-7C6F-4F43-AB26-B810211DC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F86D71-EBFD-E142-9A9A-CE1C2FB98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EA2EDC-69A6-2E4C-8326-474840296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3302A0-8D5D-9742-9DEF-BF8D564C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A2D0A1-5813-1B4F-8425-D2B5251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90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07528-9C5A-6245-8442-102D5347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8920BE0-E8C0-5340-ADB3-45DD65DD2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15AD8-038D-2A49-BBCC-7AC57BC3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7AB4BD-7705-C146-8CB6-5FA90693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74807C-49F6-2A4F-B11E-420675B4D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124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DFCF08-386F-BB43-A13E-AAE49DB51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2CC0FA-6D73-C54D-8574-344441B8F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FB6D3B-B030-BC47-8F17-5239FDC6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4C07017-B830-BA43-B9A5-50C50BDAB26A}" type="datetimeFigureOut">
              <a:rPr lang="de-DE" smtClean="0"/>
              <a:t>11.05.21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9CE4CD-9620-5F49-B446-554ABAD1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45EB7A-541C-884B-83E4-9097C0D1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4C4724F-C423-4245-80BE-B2F4DF62F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52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97152"/>
            <a:ext cx="7200000" cy="9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971550" y="3789045"/>
            <a:ext cx="7200450" cy="6480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de-AT" sz="48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972000" y="5229225"/>
            <a:ext cx="7200000" cy="745175"/>
          </a:xfrm>
          <a:prstGeom prst="rect">
            <a:avLst/>
          </a:prstGeom>
        </p:spPr>
        <p:txBody>
          <a:bodyPr anchor="b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lang="de-DE" sz="2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A96130-1C26-8146-B152-00A045E8CE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2131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8949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485775"/>
            <a:ext cx="72000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2000" y="1989138"/>
            <a:ext cx="7200000" cy="41656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50E20"/>
              </a:buClr>
              <a:buSzPct val="99000"/>
              <a:buFontTx/>
              <a:buBlip>
                <a:blip r:embed="rId2"/>
              </a:buBlip>
              <a:defRPr>
                <a:latin typeface="Imago Book" pitchFamily="34" charset="0"/>
                <a:cs typeface="Arial" pitchFamily="34" charset="0"/>
              </a:defRPr>
            </a:lvl1pPr>
            <a:lvl2pPr>
              <a:buClr>
                <a:srgbClr val="B50E20"/>
              </a:buClr>
              <a:buFont typeface="Wingdings" pitchFamily="2" charset="2"/>
              <a:buChar char="§"/>
              <a:defRPr>
                <a:latin typeface="Imago Book" pitchFamily="34" charset="0"/>
                <a:cs typeface="Arial" pitchFamily="34" charset="0"/>
              </a:defRPr>
            </a:lvl2pPr>
            <a:lvl3pPr>
              <a:buClr>
                <a:srgbClr val="B50E20"/>
              </a:buClr>
              <a:buFont typeface="Wingdings" pitchFamily="2" charset="2"/>
              <a:buChar char="§"/>
              <a:defRPr>
                <a:latin typeface="Imago Book" pitchFamily="34" charset="0"/>
                <a:cs typeface="Arial" pitchFamily="34" charset="0"/>
              </a:defRPr>
            </a:lvl3pPr>
            <a:lvl4pPr>
              <a:buClr>
                <a:srgbClr val="B50E20"/>
              </a:buClr>
              <a:buFont typeface="Wingdings" pitchFamily="2" charset="2"/>
              <a:buChar char="§"/>
              <a:defRPr>
                <a:latin typeface="Imago Book" pitchFamily="34" charset="0"/>
                <a:cs typeface="Arial" pitchFamily="34" charset="0"/>
              </a:defRPr>
            </a:lvl4pPr>
            <a:lvl5pPr>
              <a:buClr>
                <a:srgbClr val="B50E20"/>
              </a:buClr>
              <a:buFont typeface="Wingdings" pitchFamily="2" charset="2"/>
              <a:buChar char="§"/>
              <a:defRPr>
                <a:latin typeface="Imago Book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Mastertextformat bearbeite</a:t>
            </a:r>
          </a:p>
          <a:p>
            <a:pPr lvl="0"/>
            <a:r>
              <a:rPr lang="de-DE" dirty="0"/>
              <a:t>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1158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548640"/>
            <a:ext cx="72000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2000" y="1989138"/>
            <a:ext cx="3420000" cy="396017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450" y="1989138"/>
            <a:ext cx="3420000" cy="396017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8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548640"/>
            <a:ext cx="72000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2000" y="1989138"/>
            <a:ext cx="2303856" cy="396017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0072" y="1989138"/>
            <a:ext cx="2303856" cy="396017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7CF0C72F-7B6B-674E-87A8-C8BC32EA31B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868144" y="1989138"/>
            <a:ext cx="2303856" cy="396017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4809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548640"/>
            <a:ext cx="7200000" cy="7829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503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A1719-59EE-6744-9D7F-CF3ADA87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492896"/>
            <a:ext cx="72000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234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BBEDB-6B88-9040-BD6D-2AF9DA8E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9BE4CF-6FCC-9546-A6A5-FA41BFE59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311354-14B9-444B-9876-AF99CBE8B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844824"/>
            <a:ext cx="7886700" cy="403244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0285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989" y="6154738"/>
            <a:ext cx="1539668" cy="540234"/>
          </a:xfrm>
          <a:prstGeom prst="rect">
            <a:avLst/>
          </a:prstGeom>
        </p:spPr>
      </p:pic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79AB5A4B-079A-074C-BE9D-9FD3A562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0176D7-92D4-D64B-A707-1B3D93C40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652F614-6486-E04D-9EC2-C519D6B46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03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50" r:id="rId4"/>
    <p:sldLayoutId id="2147483652" r:id="rId5"/>
    <p:sldLayoutId id="2147483692" r:id="rId6"/>
    <p:sldLayoutId id="2147483654" r:id="rId7"/>
    <p:sldLayoutId id="2147483663" r:id="rId8"/>
    <p:sldLayoutId id="2147483690" r:id="rId9"/>
    <p:sldLayoutId id="2147483691" r:id="rId10"/>
    <p:sldLayoutId id="2147483693" r:id="rId11"/>
    <p:sldLayoutId id="2147483694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mago Book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50E20"/>
        </a:buClr>
        <a:buSzPct val="107000"/>
        <a:buFont typeface="Wingdings" pitchFamily="2" charset="2"/>
        <a:buChar char="§"/>
        <a:defRPr sz="3200" kern="1200">
          <a:solidFill>
            <a:schemeClr val="tx1"/>
          </a:solidFill>
          <a:latin typeface="Imago Book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Imago Book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Imago Book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Imago Book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Imago Book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00748A8-B32C-D340-B43E-1B0E4345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0EE950-8301-C34F-8626-86795F83F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865E8A-B1F9-9348-9E35-63C367853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1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50E20"/>
        </a:buClr>
        <a:buSzPct val="99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8825478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19C9D-BDD5-CE49-A1EF-A9578C5D4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Lesen im Alltag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D40645D-3BE0-9744-8240-E1E7FE2D36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de-DE" sz="4400" dirty="0"/>
              <a:t> 800‘000 Menschen (16%)*</a:t>
            </a:r>
          </a:p>
          <a:p>
            <a:r>
              <a:rPr lang="de-DE" sz="4400" dirty="0"/>
              <a:t> 1‘800‘000 Menschen (36%)*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*</a:t>
            </a:r>
            <a:r>
              <a:rPr lang="de-DE" sz="1900" dirty="0"/>
              <a:t>Studie „Lesen und Rechnen im Alltag – Grundkompetenzen von Erwachsenen in der Schweiz“, 2006 BFS</a:t>
            </a:r>
          </a:p>
        </p:txBody>
      </p:sp>
    </p:spTree>
    <p:extLst>
      <p:ext uri="{BB962C8B-B14F-4D97-AF65-F5344CB8AC3E}">
        <p14:creationId xmlns:p14="http://schemas.microsoft.com/office/powerpoint/2010/main" val="357303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5D022A8-6EBF-5F42-BAAE-E0FCA1CEC5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7398665" y="4909363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dirty="0"/>
              <a:t>20%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86A696D-CD4B-7D4F-A9AF-6CA0BDC79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8665" y="3819506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dirty="0"/>
              <a:t>40%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BD83444-8E67-CE4F-AD56-572B271F1943}"/>
              </a:ext>
            </a:extLst>
          </p:cNvPr>
          <p:cNvGrpSpPr/>
          <p:nvPr/>
        </p:nvGrpSpPr>
        <p:grpSpPr>
          <a:xfrm>
            <a:off x="179512" y="2058174"/>
            <a:ext cx="8864600" cy="3522664"/>
            <a:chOff x="162458" y="2015312"/>
            <a:chExt cx="8864600" cy="3522664"/>
          </a:xfrm>
        </p:grpSpPr>
        <p:pic>
          <p:nvPicPr>
            <p:cNvPr id="10" name="Picture 5" descr="O:\002_CAPITO\DESIGN-ARCHIV\00_Grafik\Sprachstufen\Sprachniveau_lang.jpg">
              <a:extLst>
                <a:ext uri="{FF2B5EF4-FFF2-40B4-BE49-F238E27FC236}">
                  <a16:creationId xmlns:a16="http://schemas.microsoft.com/office/drawing/2014/main" id="{7843CF1F-76DF-E443-A288-215B840B8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66714"/>
            <a:stretch>
              <a:fillRect/>
            </a:stretch>
          </p:blipFill>
          <p:spPr bwMode="auto">
            <a:xfrm>
              <a:off x="162458" y="4450538"/>
              <a:ext cx="8864600" cy="1087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O:\002_CAPITO\DESIGN-ARCHIV\00_Grafik\Sprachstufen\Sprachniveau_lang.jpg">
              <a:extLst>
                <a:ext uri="{FF2B5EF4-FFF2-40B4-BE49-F238E27FC236}">
                  <a16:creationId xmlns:a16="http://schemas.microsoft.com/office/drawing/2014/main" id="{37A44B8C-0BA9-F04A-A345-506BB854A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b="66959"/>
            <a:stretch>
              <a:fillRect/>
            </a:stretch>
          </p:blipFill>
          <p:spPr bwMode="auto">
            <a:xfrm>
              <a:off x="162458" y="2015312"/>
              <a:ext cx="88646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O:\002_CAPITO\DESIGN-ARCHIV\00_Grafik\Sprachstufen\Sprachniveau_lang.jpg">
              <a:extLst>
                <a:ext uri="{FF2B5EF4-FFF2-40B4-BE49-F238E27FC236}">
                  <a16:creationId xmlns:a16="http://schemas.microsoft.com/office/drawing/2014/main" id="{ECB39216-8110-D747-B011-772811834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33479" b="33868"/>
            <a:stretch>
              <a:fillRect/>
            </a:stretch>
          </p:blipFill>
          <p:spPr bwMode="auto">
            <a:xfrm>
              <a:off x="162458" y="3239275"/>
              <a:ext cx="8864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D88441D8-4ACD-1446-ADB3-7C7E7905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Sprachstufen nach GERS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0DCDDC-8E79-5E4E-B622-B75D3480E996}"/>
              </a:ext>
            </a:extLst>
          </p:cNvPr>
          <p:cNvSpPr/>
          <p:nvPr/>
        </p:nvSpPr>
        <p:spPr>
          <a:xfrm>
            <a:off x="7092280" y="3645024"/>
            <a:ext cx="1800200" cy="543814"/>
          </a:xfrm>
          <a:prstGeom prst="rect">
            <a:avLst/>
          </a:prstGeom>
          <a:solidFill>
            <a:srgbClr val="FEF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E10611-0519-1A49-A553-3707A65ADF0E}"/>
              </a:ext>
            </a:extLst>
          </p:cNvPr>
          <p:cNvSpPr/>
          <p:nvPr/>
        </p:nvSpPr>
        <p:spPr>
          <a:xfrm>
            <a:off x="7164288" y="4909363"/>
            <a:ext cx="1800200" cy="543814"/>
          </a:xfrm>
          <a:prstGeom prst="rect">
            <a:avLst/>
          </a:prstGeom>
          <a:solidFill>
            <a:srgbClr val="F7E6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1F881CA-7A15-5843-8352-D01233BC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520" y="4963010"/>
            <a:ext cx="2813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dirty="0"/>
              <a:t>16% (800‘000 Menschen)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63464B6-185A-BC43-BEE1-77EDA256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521" y="3949586"/>
            <a:ext cx="2813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dirty="0"/>
              <a:t>36% (1.8 Mio. Menschen)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A61A4176-572A-B643-BFEE-6B40185F9498}"/>
              </a:ext>
            </a:extLst>
          </p:cNvPr>
          <p:cNvCxnSpPr>
            <a:cxnSpLocks/>
          </p:cNvCxnSpPr>
          <p:nvPr/>
        </p:nvCxnSpPr>
        <p:spPr>
          <a:xfrm>
            <a:off x="192212" y="4493400"/>
            <a:ext cx="88519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53B118D4-4053-1F4E-8755-7BD32DE8B03E}"/>
              </a:ext>
            </a:extLst>
          </p:cNvPr>
          <p:cNvCxnSpPr>
            <a:cxnSpLocks/>
          </p:cNvCxnSpPr>
          <p:nvPr/>
        </p:nvCxnSpPr>
        <p:spPr>
          <a:xfrm>
            <a:off x="192212" y="3819506"/>
            <a:ext cx="8851900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32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A7B3C7-D96C-DD4D-9B38-85BEFE49D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3104964"/>
            <a:ext cx="7886700" cy="64807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de-DE" dirty="0">
                <a:hlinkClick r:id="rId3"/>
              </a:rPr>
              <a:t>Boggsen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https://</a:t>
            </a:r>
            <a:r>
              <a:rPr lang="de-DE" dirty="0" err="1"/>
              <a:t>vimeo.com</a:t>
            </a:r>
            <a:r>
              <a:rPr lang="de-DE" dirty="0"/>
              <a:t>/288254784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797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Arial" charset="0"/>
                <a:cs typeface="Arial" charset="0"/>
              </a:rPr>
              <a:t>Gesetzliche Grundlagen</a:t>
            </a:r>
            <a:endParaRPr altLang="de-DE" dirty="0">
              <a:latin typeface="Arial" charset="0"/>
              <a:cs typeface="Arial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BC9C90-0B56-E645-8FB7-B69000834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EAA1705-EB1A-9347-9137-67934DEC0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4DB2F0-6A3D-9E47-8CB6-46BD66149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07" b="-5665"/>
          <a:stretch/>
        </p:blipFill>
        <p:spPr>
          <a:xfrm>
            <a:off x="0" y="0"/>
            <a:ext cx="914400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5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DFE622B-0752-C44F-A74D-BB3E35EC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Bundesverfassung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EB24AA-560E-2D49-A2FF-C0F631252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Niemand darf diskriminiert werden, namentlich nicht wegen [...] einer körperlichen, geistigen oder psychischen Behinderung. (BV, Art 8., Abs. 2)</a:t>
            </a:r>
          </a:p>
          <a:p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509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4268F-266C-914D-904F-95FAA335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Behindertengleichstellungsgesetz (BEHIG)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1EB910-9FA7-7045-BBD8-3F340344E9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Bundesgesetz über die Benachteiligungen von Menschen mit Behinderungen</a:t>
            </a:r>
          </a:p>
          <a:p>
            <a:r>
              <a:rPr lang="de-DE" dirty="0"/>
              <a:t>Seit 2004</a:t>
            </a:r>
          </a:p>
        </p:txBody>
      </p:sp>
    </p:spTree>
    <p:extLst>
      <p:ext uri="{BB962C8B-B14F-4D97-AF65-F5344CB8AC3E}">
        <p14:creationId xmlns:p14="http://schemas.microsoft.com/office/powerpoint/2010/main" val="295495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D497-B5D6-2A40-AD41-7D8E9960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UN-Behindertenrechtskonvention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71DCD-6EDF-9D40-82B1-2C2EAAF392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2006 verabschiedet</a:t>
            </a:r>
          </a:p>
          <a:p>
            <a:r>
              <a:rPr lang="de-DE" dirty="0"/>
              <a:t>2007 Österreich</a:t>
            </a:r>
          </a:p>
          <a:p>
            <a:r>
              <a:rPr lang="de-DE" dirty="0"/>
              <a:t>2008 Deutschland</a:t>
            </a:r>
          </a:p>
          <a:p>
            <a:r>
              <a:rPr lang="de-DE" dirty="0"/>
              <a:t>2009 EU</a:t>
            </a:r>
          </a:p>
          <a:p>
            <a:r>
              <a:rPr lang="de-DE" dirty="0"/>
              <a:t>2014 Schweiz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6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5C408-ADED-FF4F-9651-E662C764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Umsetzung in der Schweiz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5764FC-DBBF-CB4B-8E20-799B8A665E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2016: Nationalstaatenbericht</a:t>
            </a:r>
          </a:p>
          <a:p>
            <a:r>
              <a:rPr lang="de-DE" dirty="0"/>
              <a:t>2017: Schattenbericht von </a:t>
            </a:r>
            <a:r>
              <a:rPr lang="de-DE" dirty="0" err="1"/>
              <a:t>Inclusion</a:t>
            </a:r>
            <a:r>
              <a:rPr lang="de-DE" dirty="0"/>
              <a:t> Handicap</a:t>
            </a:r>
          </a:p>
          <a:p>
            <a:r>
              <a:rPr lang="de-DE" dirty="0"/>
              <a:t>Mai 2018: Bericht des Bundesrates zur Behindertenpolitik</a:t>
            </a:r>
          </a:p>
          <a:p>
            <a:r>
              <a:rPr lang="de-DE" dirty="0"/>
              <a:t>List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Issues</a:t>
            </a:r>
            <a:r>
              <a:rPr lang="de-DE" dirty="0"/>
              <a:t>: Antworten bis Herbst 2020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37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6C216-B73D-334A-82BC-B08C63EA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Wie viele Menschen sind betroffen?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7BF13C-6D32-294A-AECD-42C7685AE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dirty="0"/>
              <a:t>1.8 Millionen Personen gesamthaft</a:t>
            </a:r>
          </a:p>
          <a:p>
            <a:r>
              <a:rPr lang="de-DE" dirty="0"/>
              <a:t>300‘000 Sehbehinderung</a:t>
            </a:r>
          </a:p>
          <a:p>
            <a:r>
              <a:rPr lang="de-DE" dirty="0"/>
              <a:t>600‘000 Hörbehinderung</a:t>
            </a:r>
          </a:p>
          <a:p>
            <a:r>
              <a:rPr lang="de-DE" dirty="0"/>
              <a:t>...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65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folie_capito_2015_Ima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äsentation1 Kopie.pptx" id="{05F9F8AB-36FD-5C45-9948-E8A8C255B976}" vid="{95ACE1BC-DD90-A04F-9F59-408AEF8454E2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977</Words>
  <Application>Microsoft Macintosh PowerPoint</Application>
  <PresentationFormat>Bildschirmpräsentation (4:3)</PresentationFormat>
  <Paragraphs>154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Imago Book</vt:lpstr>
      <vt:lpstr>Wingdings</vt:lpstr>
      <vt:lpstr>Masterfolie_capito_2015_Imago</vt:lpstr>
      <vt:lpstr>Benutzerdefiniertes Design</vt:lpstr>
      <vt:lpstr>Lesen im Alltag</vt:lpstr>
      <vt:lpstr>Sprachstufen nach GERS</vt:lpstr>
      <vt:lpstr>PowerPoint-Präsentation</vt:lpstr>
      <vt:lpstr>Gesetzliche Grundlagen</vt:lpstr>
      <vt:lpstr>Bundesverfassung</vt:lpstr>
      <vt:lpstr>Behindertengleichstellungsgesetz (BEHIG)</vt:lpstr>
      <vt:lpstr>UN-Behindertenrechtskonvention</vt:lpstr>
      <vt:lpstr>Umsetzung in der Schweiz</vt:lpstr>
      <vt:lpstr>Wie viele Menschen sind betroffen?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Lehrgang Leicht Lesen 2020</dc:title>
  <dc:creator>Bettina Nagler</dc:creator>
  <cp:lastModifiedBy>Bettina Nagler</cp:lastModifiedBy>
  <cp:revision>29</cp:revision>
  <dcterms:created xsi:type="dcterms:W3CDTF">2020-01-10T10:26:21Z</dcterms:created>
  <dcterms:modified xsi:type="dcterms:W3CDTF">2021-05-11T07:35:23Z</dcterms:modified>
</cp:coreProperties>
</file>